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0"/>
  </p:handoutMasterIdLst>
  <p:sldIdLst>
    <p:sldId id="696" r:id="rId3"/>
    <p:sldId id="1101" r:id="rId5"/>
    <p:sldId id="1154" r:id="rId6"/>
    <p:sldId id="1185" r:id="rId7"/>
    <p:sldId id="1186" r:id="rId8"/>
    <p:sldId id="299" r:id="rId9"/>
    <p:sldId id="1192" r:id="rId10"/>
    <p:sldId id="1187" r:id="rId11"/>
    <p:sldId id="300" r:id="rId12"/>
    <p:sldId id="301" r:id="rId13"/>
    <p:sldId id="273" r:id="rId14"/>
    <p:sldId id="1156" r:id="rId15"/>
    <p:sldId id="306" r:id="rId16"/>
    <p:sldId id="1189" r:id="rId17"/>
    <p:sldId id="304" r:id="rId18"/>
    <p:sldId id="359" r:id="rId19"/>
    <p:sldId id="1153" r:id="rId20"/>
    <p:sldId id="1160" r:id="rId21"/>
    <p:sldId id="1190" r:id="rId22"/>
    <p:sldId id="1191" r:id="rId23"/>
    <p:sldId id="1169" r:id="rId24"/>
    <p:sldId id="1168" r:id="rId25"/>
    <p:sldId id="1170" r:id="rId26"/>
    <p:sldId id="1166" r:id="rId27"/>
    <p:sldId id="1167" r:id="rId28"/>
    <p:sldId id="1184" r:id="rId29"/>
    <p:sldId id="1179" r:id="rId30"/>
    <p:sldId id="1181" r:id="rId31"/>
    <p:sldId id="1182" r:id="rId32"/>
    <p:sldId id="1183" r:id="rId33"/>
    <p:sldId id="1175" r:id="rId34"/>
    <p:sldId id="1180" r:id="rId35"/>
    <p:sldId id="1174" r:id="rId36"/>
    <p:sldId id="1173" r:id="rId37"/>
    <p:sldId id="1052" r:id="rId38"/>
    <p:sldId id="916" r:id="rId39"/>
  </p:sldIdLst>
  <p:sldSz cx="12192000" cy="6858000"/>
  <p:notesSz cx="6811645" cy="994537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CA3"/>
    <a:srgbClr val="0066CC"/>
    <a:srgbClr val="A3D6D9"/>
    <a:srgbClr val="FF9933"/>
    <a:srgbClr val="0070C0"/>
    <a:srgbClr val="1C2948"/>
    <a:srgbClr val="00B0F0"/>
    <a:srgbClr val="DFF1F2"/>
    <a:srgbClr val="00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3673" autoAdjust="0"/>
  </p:normalViewPr>
  <p:slideViewPr>
    <p:cSldViewPr snapToGrid="0" showGuides="1">
      <p:cViewPr varScale="1">
        <p:scale>
          <a:sx n="61" d="100"/>
          <a:sy n="61" d="100"/>
        </p:scale>
        <p:origin x="364" y="-124"/>
      </p:cViewPr>
      <p:guideLst>
        <p:guide orient="horz" pos="2273"/>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a:t>
            </a:r>
            <a:r>
              <a:rPr lang="zh-CN" altLang="en-US" dirty="0"/>
              <a:t>的直观理解，可以想象一个名画伪造者想伪造一幅达芬奇的画作，开始时，伪造者技术不精，但他将自己的一些赝品和达芬奇的作品混在一起，请一个艺术商人对每一幅画进行真实性评估，并向伪造者反馈，告诉他哪些看起来像真迹、哪些看起来不像真迹。</a:t>
            </a:r>
            <a:endParaRPr lang="zh-CN" altLang="en-US" dirty="0"/>
          </a:p>
          <a:p>
            <a:r>
              <a:rPr lang="zh-CN" altLang="en-US" dirty="0"/>
              <a:t>伪造者根据这些反馈，改进自己的赝品。随着时间的推移，伪造者技能越来越高，艺术商人也变得越来越擅长找出赝品。最后，他们手上就拥有了一些非常逼真的赝品。</a:t>
            </a:r>
            <a:endParaRPr lang="zh-CN" altLang="en-US" dirty="0"/>
          </a:p>
          <a:p>
            <a:r>
              <a:rPr lang="zh-CN" altLang="en-US" dirty="0"/>
              <a:t>这就是</a:t>
            </a:r>
            <a:r>
              <a:rPr lang="en-US" altLang="zh-CN" dirty="0"/>
              <a:t>GAN</a:t>
            </a:r>
            <a:r>
              <a:rPr lang="zh-CN" altLang="en-US" dirty="0"/>
              <a:t>的基本原理。这里有两个角色，一个是伪造者，另一个是技术鉴赏者。他们训练的目的都是打败对方。</a:t>
            </a:r>
            <a:endParaRPr lang="zh-CN" altLang="en-US" dirty="0"/>
          </a:p>
          <a:p>
            <a:r>
              <a:rPr lang="zh-CN" altLang="en-US" dirty="0"/>
              <a:t>因此，</a:t>
            </a:r>
            <a:r>
              <a:rPr lang="en-US" altLang="zh-CN" dirty="0"/>
              <a:t>GAN</a:t>
            </a:r>
            <a:r>
              <a:rPr lang="zh-CN" altLang="en-US" dirty="0"/>
              <a:t>从网络的角度来看，它由两部分组成。</a:t>
            </a:r>
            <a:endParaRPr lang="zh-CN" altLang="en-US" dirty="0"/>
          </a:p>
          <a:p>
            <a:r>
              <a:rPr lang="en-US" altLang="zh-CN" dirty="0"/>
              <a:t>1</a:t>
            </a:r>
            <a:r>
              <a:rPr lang="zh-CN" altLang="en-US" dirty="0"/>
              <a:t>）生成器网络：它一个潜在空间的随机向量作为输入，并将其解码为一张合成图像。</a:t>
            </a:r>
            <a:endParaRPr lang="zh-CN" altLang="en-US" dirty="0"/>
          </a:p>
          <a:p>
            <a:r>
              <a:rPr lang="en-US" altLang="zh-CN" dirty="0"/>
              <a:t>2</a:t>
            </a:r>
            <a:r>
              <a:rPr lang="zh-CN" altLang="en-US" dirty="0"/>
              <a:t>）判别器网络：以一张图像（真实的或合成的均可）作为输入，并预测该图像来自训练集还是来自生成器网络。图</a:t>
            </a:r>
            <a:r>
              <a:rPr lang="en-US" altLang="zh-CN" dirty="0"/>
              <a:t>8-6</a:t>
            </a:r>
            <a:r>
              <a:rPr lang="zh-CN" altLang="en-US" dirty="0"/>
              <a:t>为其架构图。</a:t>
            </a:r>
            <a:endParaRPr lang="zh-CN" altLang="en-US" dirty="0"/>
          </a:p>
          <a:p>
            <a:r>
              <a:rPr lang="zh-CN" altLang="en-US" dirty="0"/>
              <a:t>如何不断提升判别器辨别是非的能力？如何使生成的图像越来越像真图像？这些都通过控制它们各自的损失函数来控制。</a:t>
            </a:r>
            <a:endParaRPr lang="zh-CN" altLang="en-US" dirty="0"/>
          </a:p>
          <a:p>
            <a:r>
              <a:rPr lang="zh-CN" altLang="en-US" dirty="0"/>
              <a:t>训练结束后，生成器能够将输入空间中的任何点转换为一张可信图像。</a:t>
            </a:r>
            <a:endParaRPr lang="zh-CN" altLang="en-US" dirty="0"/>
          </a:p>
          <a:p>
            <a:r>
              <a:rPr lang="zh-CN" altLang="en-US" dirty="0"/>
              <a:t>与</a:t>
            </a:r>
            <a:r>
              <a:rPr lang="en-US" altLang="zh-CN" dirty="0"/>
              <a:t>VAE</a:t>
            </a:r>
            <a:r>
              <a:rPr lang="zh-CN" altLang="en-US" dirty="0"/>
              <a:t>不同的是，这个潜空间无法保证带连续性或有特殊含义的结构。</a:t>
            </a:r>
            <a:endParaRPr lang="zh-CN" altLang="en-US" dirty="0"/>
          </a:p>
          <a:p>
            <a:r>
              <a:rPr lang="en-US" altLang="zh-CN" dirty="0"/>
              <a:t>GAN</a:t>
            </a:r>
            <a:r>
              <a:rPr lang="zh-CN" altLang="en-US" dirty="0"/>
              <a:t>的优化过程不像通常的求损失函数的最小值，而是保持生成与判别两股力量的动态平衡。因此，其训练过程要比一般神经网络难很多。</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AVE</a:t>
            </a:r>
            <a:r>
              <a:rPr lang="zh-CN" altLang="en-US" dirty="0"/>
              <a:t>和</a:t>
            </a:r>
            <a:r>
              <a:rPr lang="en-US" altLang="zh-CN" dirty="0"/>
              <a:t>GAN</a:t>
            </a:r>
            <a:r>
              <a:rPr lang="zh-CN" altLang="en-US" dirty="0"/>
              <a:t>都能基于潜在空间的随机向量</a:t>
            </a:r>
            <a:r>
              <a:rPr lang="en-US" altLang="zh-CN" dirty="0"/>
              <a:t>z</a:t>
            </a:r>
            <a:r>
              <a:rPr lang="zh-CN" altLang="en-US" dirty="0"/>
              <a:t>生成新图片，</a:t>
            </a:r>
            <a:r>
              <a:rPr lang="en-US" altLang="zh-CN" dirty="0"/>
              <a:t>GAN</a:t>
            </a:r>
            <a:r>
              <a:rPr lang="zh-CN" altLang="en-US" dirty="0"/>
              <a:t>生成的图像比</a:t>
            </a:r>
            <a:r>
              <a:rPr lang="en-US" altLang="zh-CN" dirty="0"/>
              <a:t>AVE</a:t>
            </a:r>
            <a:r>
              <a:rPr lang="zh-CN" altLang="en-US" dirty="0"/>
              <a:t>的更清晰，质量更好些。不过它们生成的都是随机的，无法预先控制你要生成的哪类或哪个数。</a:t>
            </a:r>
            <a:endParaRPr lang="zh-CN" altLang="en-US" dirty="0"/>
          </a:p>
          <a:p>
            <a:r>
              <a:rPr lang="zh-CN" altLang="en-US" dirty="0"/>
              <a:t>如果在生成新图像的同时，能加上一个目标控制那就太好了，如果希望生成某个数字，生成某个主题或类别的图像，实现按需生成的目的，这样的应用应该非常广泛。需求就是最大的生产力，经过研究人员的不懈努力，提出一个基于条件的</a:t>
            </a:r>
            <a:r>
              <a:rPr lang="en-US" altLang="zh-CN" dirty="0"/>
              <a:t>GAN</a:t>
            </a:r>
            <a:r>
              <a:rPr lang="zh-CN" altLang="en-US" dirty="0"/>
              <a:t>，即</a:t>
            </a:r>
            <a:r>
              <a:rPr lang="en-US" altLang="zh-CN" dirty="0"/>
              <a:t>Condition GAN</a:t>
            </a:r>
            <a:r>
              <a:rPr lang="zh-CN" altLang="en-US" dirty="0"/>
              <a:t>，简称为</a:t>
            </a:r>
            <a:r>
              <a:rPr lang="en-US" altLang="zh-CN" dirty="0"/>
              <a:t>CGAN</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对生成器输入一个从潜在空间随机采样的一个向量</a:t>
            </a:r>
            <a:r>
              <a:rPr lang="en-US" altLang="zh-CN" dirty="0"/>
              <a:t>z</a:t>
            </a:r>
            <a:r>
              <a:rPr lang="zh-CN" altLang="en-US" dirty="0"/>
              <a:t>及一个条件</a:t>
            </a:r>
            <a:r>
              <a:rPr lang="en-US" altLang="zh-CN" dirty="0"/>
              <a:t>y</a:t>
            </a:r>
            <a:r>
              <a:rPr lang="zh-CN" altLang="en-US" dirty="0"/>
              <a:t>，生成一个符合该条件的图像</a:t>
            </a:r>
            <a:r>
              <a:rPr lang="en-US" altLang="zh-CN" dirty="0"/>
              <a:t>G</a:t>
            </a:r>
            <a:r>
              <a:rPr lang="zh-CN" altLang="en-US" dirty="0"/>
              <a:t>（</a:t>
            </a:r>
            <a:r>
              <a:rPr lang="en-US" altLang="zh-CN" dirty="0"/>
              <a:t>z/y</a:t>
            </a:r>
            <a:r>
              <a:rPr lang="zh-CN" altLang="en-US" dirty="0"/>
              <a:t>）。对判别器来说，输入一张图像</a:t>
            </a:r>
            <a:r>
              <a:rPr lang="en-US" altLang="zh-CN" dirty="0"/>
              <a:t>x</a:t>
            </a:r>
            <a:r>
              <a:rPr lang="zh-CN" altLang="en-US" dirty="0"/>
              <a:t>和条件</a:t>
            </a:r>
            <a:r>
              <a:rPr lang="en-US" altLang="zh-CN" dirty="0"/>
              <a:t>y</a:t>
            </a:r>
            <a:r>
              <a:rPr lang="zh-CN" altLang="en-US" dirty="0"/>
              <a:t>，输出该图像在该条件下的概率</a:t>
            </a:r>
            <a:r>
              <a:rPr lang="en-US" altLang="zh-CN" dirty="0"/>
              <a:t>D</a:t>
            </a:r>
            <a:r>
              <a:rPr lang="zh-CN" altLang="en-US" dirty="0"/>
              <a:t>（</a:t>
            </a:r>
            <a:r>
              <a:rPr lang="en-US" altLang="zh-CN" dirty="0"/>
              <a:t>x/y</a:t>
            </a:r>
            <a:r>
              <a:rPr lang="zh-CN" altLang="en-US" dirty="0"/>
              <a:t>）。这只是</a:t>
            </a:r>
            <a:r>
              <a:rPr lang="en-US" altLang="zh-CN" dirty="0"/>
              <a:t>CGAN</a:t>
            </a:r>
            <a:r>
              <a:rPr lang="zh-CN" altLang="en-US" dirty="0"/>
              <a:t>的一个蓝图，那如何实现这个蓝图？接下来采用</a:t>
            </a:r>
            <a:r>
              <a:rPr lang="en-US" altLang="zh-CN" dirty="0" err="1"/>
              <a:t>PyTorch</a:t>
            </a:r>
            <a:r>
              <a:rPr lang="zh-CN" altLang="en-US" dirty="0"/>
              <a:t>具体实现。</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深度学习不仅在于其强大的学习能力，更在于它的创新能力。我们通过构建判别模型来提升模型的学习能力，通过构建生成模型来发挥其创新能力。判别模型通常利用训练样本训练模型，然后利用该模型，对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，进行判别或预测。而生成模型正好反过来，根据一些规则</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y</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，来生成新样本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生成式模型很多，本章主要介绍常用的两种：变分自动编码器（</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）和生成式对抗网络（</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）及其变种。虽然两者都是生成模型，并且通过各自的生成能力展现其强大的创新能力，但他们在具体实现上有所不同。</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是基于博弈论，目的是找到达到纳什均衡的判别器网络和生成器网络。而</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基本根植贝叶斯推理，其目标是潜在地建模，从模型中采样新的数据。</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深度学习不仅在于其强大的学习能力，更在于它的创新能力。我们通过构建判别模型来提升模型的学习能力，通过构建生成模型来发挥其创新能力。判别模型通常利用训练样本训练模型，然后利用该模型，对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，进行判别或预测。而生成模型正好反过来，根据一些规则</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y</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，来生成新样本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生成式模型很多，本章主要介绍常用的两种：变分自动编码器（</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）和生成式对抗网络（</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）及其变种。虽然两者都是生成模型，并且通过各自的生成能力展现其强大的创新能力，但他们在具体实现上有所不同。</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是基于博弈论，目的是找到达到纳什均衡的判别器网络和生成器网络。而</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基本根植贝叶斯推理，其目标是潜在地建模，从模型中采样新的数据。</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深度学习不仅在于其强大的学习能力，更在于它的创新能力。我们通过构建判别模型来提升模型的学习能力，通过构建生成模型来发挥其创新能力。判别模型通常利用训练样本训练模型，然后利用该模型，对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，进行判别或预测。而生成模型正好反过来，根据一些规则</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y</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，来生成新样本</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x.</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生成式模型很多，本章主要介绍常用的两种：变分自动编码器（</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）和生成式对抗网络（</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）及其变种。虽然两者都是生成模型，并且通过各自的生成能力展现其强大的创新能力，但他们在具体实现上有所不同。</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pPr indent="267970" algn="just">
              <a:lnSpc>
                <a:spcPct val="150000"/>
              </a:lnSpc>
            </a:pP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GAN</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是基于博弈论，目的是找到达到纳什均衡的判别器网络和生成器网络。而</a:t>
            </a:r>
            <a:r>
              <a:rPr lang="en-US" altLang="zh-CN" sz="1800" b="0" kern="100" dirty="0">
                <a:effectLst/>
                <a:latin typeface="Calibri" panose="020F0502020204030204" charset="0"/>
                <a:ea typeface="宋体" panose="02010600030101010101" pitchFamily="2" charset="-122"/>
                <a:cs typeface="Times New Roman" panose="02020603050405020304" pitchFamily="18" charset="0"/>
              </a:rPr>
              <a:t>VAE</a:t>
            </a:r>
            <a:r>
              <a:rPr lang="zh-CN" altLang="zh-CN" sz="1800" b="0" kern="100" dirty="0">
                <a:effectLst/>
                <a:latin typeface="Calibri" panose="020F0502020204030204" charset="0"/>
                <a:ea typeface="宋体" panose="02010600030101010101" pitchFamily="2" charset="-122"/>
                <a:cs typeface="Times New Roman" panose="02020603050405020304" pitchFamily="18" charset="0"/>
              </a:rPr>
              <a:t>基本根植贝叶斯推理，其目标是潜在地建模，从模型中采样新的数据。</a:t>
            </a:r>
            <a:endParaRPr lang="zh-CN" altLang="zh-CN" sz="1800" b="0" kern="100" dirty="0">
              <a:effectLst/>
              <a:latin typeface="Calibri" panose="020F050202020403020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VAE</a:t>
            </a:r>
            <a:r>
              <a:rPr lang="zh-CN" altLang="en-US" dirty="0"/>
              <a:t>利用潜在空间，可以生成连续的新图像，不过因损失函数采用像素间的距离，所以图像有点模糊。那能否生成更清晰的新图像呢？可以的，这里采用</a:t>
            </a:r>
            <a:r>
              <a:rPr lang="en-US" altLang="zh-CN" dirty="0"/>
              <a:t>GAN</a:t>
            </a:r>
            <a:r>
              <a:rPr lang="zh-CN" altLang="en-US" dirty="0"/>
              <a:t>替换</a:t>
            </a:r>
            <a:r>
              <a:rPr lang="en-US" altLang="zh-CN" dirty="0"/>
              <a:t>VAE</a:t>
            </a:r>
            <a:r>
              <a:rPr lang="zh-CN" altLang="en-US" dirty="0"/>
              <a:t>的潜在空间，它能够迫使生成图像与真实图像在统计上几乎无法区别的逼真合成图像。</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a:t>
            </a:r>
            <a:r>
              <a:rPr lang="zh-CN" altLang="en-US" dirty="0"/>
              <a:t>的直观理解，可以想象一个名画伪造者想伪造一幅达芬奇的画作，开始时，伪造者技术不精，但他将自己的一些赝品和达芬奇的作品混在一起，请一个艺术商人对每一幅画进行真实性评估，并向伪造者反馈，告诉他哪些看起来像真迹、哪些看起来不像真迹。</a:t>
            </a:r>
            <a:endParaRPr lang="zh-CN" altLang="en-US" dirty="0"/>
          </a:p>
          <a:p>
            <a:r>
              <a:rPr lang="zh-CN" altLang="en-US" dirty="0"/>
              <a:t>伪造者根据这些反馈，改进自己的赝品。随着时间的推移，伪造者技能越来越高，艺术商人也变得越来越擅长找出赝品。最后，他们手上就拥有了一些非常逼真的赝品。</a:t>
            </a:r>
            <a:endParaRPr lang="zh-CN" altLang="en-US" dirty="0"/>
          </a:p>
          <a:p>
            <a:r>
              <a:rPr lang="zh-CN" altLang="en-US" dirty="0"/>
              <a:t>这就是</a:t>
            </a:r>
            <a:r>
              <a:rPr lang="en-US" altLang="zh-CN" dirty="0"/>
              <a:t>GAN</a:t>
            </a:r>
            <a:r>
              <a:rPr lang="zh-CN" altLang="en-US" dirty="0"/>
              <a:t>的基本原理。这里有两个角色，一个是伪造者，另一个是技术鉴赏者。他们训练的目的都是打败对方。</a:t>
            </a:r>
            <a:endParaRPr lang="zh-CN" altLang="en-US" dirty="0"/>
          </a:p>
          <a:p>
            <a:r>
              <a:rPr lang="zh-CN" altLang="en-US" dirty="0"/>
              <a:t>因此，</a:t>
            </a:r>
            <a:r>
              <a:rPr lang="en-US" altLang="zh-CN" dirty="0"/>
              <a:t>GAN</a:t>
            </a:r>
            <a:r>
              <a:rPr lang="zh-CN" altLang="en-US" dirty="0"/>
              <a:t>从网络的角度来看，它由两部分组成。</a:t>
            </a:r>
            <a:endParaRPr lang="zh-CN" altLang="en-US" dirty="0"/>
          </a:p>
          <a:p>
            <a:r>
              <a:rPr lang="en-US" altLang="zh-CN" dirty="0"/>
              <a:t>1</a:t>
            </a:r>
            <a:r>
              <a:rPr lang="zh-CN" altLang="en-US" dirty="0"/>
              <a:t>）生成器网络：它一个潜在空间的随机向量作为输入，并将其解码为一张合成图像。</a:t>
            </a:r>
            <a:endParaRPr lang="zh-CN" altLang="en-US" dirty="0"/>
          </a:p>
          <a:p>
            <a:r>
              <a:rPr lang="en-US" altLang="zh-CN" dirty="0"/>
              <a:t>2</a:t>
            </a:r>
            <a:r>
              <a:rPr lang="zh-CN" altLang="en-US" dirty="0"/>
              <a:t>）判别器网络：以一张图像（真实的或合成的均可）作为输入，并预测该图像来自训练集还是来自生成器网络。图</a:t>
            </a:r>
            <a:r>
              <a:rPr lang="en-US" altLang="zh-CN" dirty="0"/>
              <a:t>8-6</a:t>
            </a:r>
            <a:r>
              <a:rPr lang="zh-CN" altLang="en-US" dirty="0"/>
              <a:t>为其架构图。</a:t>
            </a:r>
            <a:endParaRPr lang="zh-CN" altLang="en-US" dirty="0"/>
          </a:p>
          <a:p>
            <a:r>
              <a:rPr lang="zh-CN" altLang="en-US" dirty="0"/>
              <a:t>如何不断提升判别器辨别是非的能力？如何使生成的图像越来越像真图像？这些都通过控制它们各自的损失函数来控制。</a:t>
            </a:r>
            <a:endParaRPr lang="zh-CN" altLang="en-US" dirty="0"/>
          </a:p>
          <a:p>
            <a:r>
              <a:rPr lang="zh-CN" altLang="en-US" dirty="0"/>
              <a:t>训练结束后，生成器能够将输入空间中的任何点转换为一张可信图像。</a:t>
            </a:r>
            <a:endParaRPr lang="zh-CN" altLang="en-US" dirty="0"/>
          </a:p>
          <a:p>
            <a:r>
              <a:rPr lang="zh-CN" altLang="en-US" dirty="0"/>
              <a:t>与</a:t>
            </a:r>
            <a:r>
              <a:rPr lang="en-US" altLang="zh-CN" dirty="0"/>
              <a:t>VAE</a:t>
            </a:r>
            <a:r>
              <a:rPr lang="zh-CN" altLang="en-US" dirty="0"/>
              <a:t>不同的是，这个潜空间无法保证带连续性或有特殊含义的结构。</a:t>
            </a:r>
            <a:endParaRPr lang="zh-CN" altLang="en-US" dirty="0"/>
          </a:p>
          <a:p>
            <a:r>
              <a:rPr lang="en-US" altLang="zh-CN" dirty="0"/>
              <a:t>GAN</a:t>
            </a:r>
            <a:r>
              <a:rPr lang="zh-CN" altLang="en-US" dirty="0"/>
              <a:t>的优化过程不像通常的求损失函数的最小值，而是保持生成与判别两股力量的动态平衡。因此，其训练过程要比一般神经网络难很多。</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4206E9C-14AA-43D9-BC31-4731F9C04E6C}"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AAEF4DAA-6A94-4233-9160-95C7362688ED}" type="slidenum">
              <a:rPr lang="zh-CN" altLang="en-US"/>
            </a:fld>
            <a:endParaRPr lang="zh-CN" altLang="en-US" sz="18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92667" y="687439"/>
            <a:ext cx="11006667" cy="553998"/>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492443"/>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2400" b="0" i="0">
                <a:solidFill>
                  <a:srgbClr val="045C75"/>
                </a:solidFill>
                <a:latin typeface="Constantia" panose="02030602050306030303"/>
                <a:cs typeface="Constantia" panose="02030602050306030303"/>
              </a:defRPr>
            </a:lvl1pPr>
          </a:lstStyle>
          <a:p>
            <a:pPr marL="38100">
              <a:lnSpc>
                <a:spcPts val="2385"/>
              </a:lnSpc>
            </a:pPr>
            <a:fld id="{81D60167-4931-47E6-BA6A-407CBD079E47}" type="slidenum">
              <a:rPr lang="en-US" altLang="zh-CN" smtClean="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温大钟楼"/>
          <p:cNvPicPr>
            <a:picLocks noChangeAspect="1"/>
          </p:cNvPicPr>
          <p:nvPr/>
        </p:nvPicPr>
        <p:blipFill>
          <a:blip r:embed="rId1"/>
          <a:srcRect t="15490" b="23685"/>
          <a:stretch>
            <a:fillRect/>
          </a:stretch>
        </p:blipFill>
        <p:spPr>
          <a:xfrm>
            <a:off x="0" y="0"/>
            <a:ext cx="12192000" cy="3002280"/>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深度学习</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a:solidFill>
                  <a:schemeClr val="bg1"/>
                </a:solidFill>
                <a:latin typeface="微软雅黑" panose="020B0503020204020204" pitchFamily="34" charset="-122"/>
                <a:ea typeface="微软雅黑" panose="020B0503020204020204" pitchFamily="34" charset="-122"/>
                <a:sym typeface="+mn-ea"/>
              </a:rPr>
              <a:t>生成模型</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49404" y="1466735"/>
            <a:ext cx="3954779" cy="413385"/>
          </a:xfrm>
          <a:prstGeom prst="rect">
            <a:avLst/>
          </a:prstGeom>
        </p:spPr>
        <p:txBody>
          <a:bodyPr vert="horz" wrap="square" lIns="0" tIns="13335" rIns="0" bIns="0" rtlCol="0">
            <a:spAutoFit/>
          </a:bodyPr>
          <a:lstStyle/>
          <a:p>
            <a:pPr marL="12700">
              <a:spcBef>
                <a:spcPts val="105"/>
              </a:spcBef>
            </a:pPr>
            <a:r>
              <a:rPr sz="2600" b="1" dirty="0" err="1">
                <a:latin typeface="宋体" panose="02010600030101010101" pitchFamily="2" charset="-122"/>
              </a:rPr>
              <a:t>变分自编码</a:t>
            </a:r>
            <a:r>
              <a:rPr lang="zh-CN" altLang="en-US" sz="2600" b="1" dirty="0">
                <a:latin typeface="宋体" panose="02010600030101010101" pitchFamily="2" charset="-122"/>
              </a:rPr>
              <a:t>器</a:t>
            </a:r>
            <a:r>
              <a:rPr lang="en-US" sz="2600" b="1" dirty="0">
                <a:latin typeface="宋体" panose="02010600030101010101" pitchFamily="2" charset="-122"/>
              </a:rPr>
              <a:t>(</a:t>
            </a:r>
            <a:r>
              <a:rPr sz="2600" b="1" dirty="0">
                <a:latin typeface="宋体" panose="02010600030101010101" pitchFamily="2" charset="-122"/>
              </a:rPr>
              <a:t>VAE</a:t>
            </a:r>
            <a:r>
              <a:rPr lang="en-US" sz="2600" b="1" dirty="0">
                <a:latin typeface="宋体" panose="02010600030101010101" pitchFamily="2" charset="-122"/>
              </a:rPr>
              <a:t>)</a:t>
            </a:r>
            <a:endParaRPr sz="2600" b="1" dirty="0">
              <a:latin typeface="宋体" panose="02010600030101010101" pitchFamily="2" charset="-122"/>
            </a:endParaRPr>
          </a:p>
        </p:txBody>
      </p:sp>
      <p:pic>
        <p:nvPicPr>
          <p:cNvPr id="5" name="object 5"/>
          <p:cNvPicPr/>
          <p:nvPr/>
        </p:nvPicPr>
        <p:blipFill>
          <a:blip r:embed="rId1" cstate="print"/>
          <a:stretch>
            <a:fillRect/>
          </a:stretch>
        </p:blipFill>
        <p:spPr>
          <a:xfrm>
            <a:off x="668402" y="1989305"/>
            <a:ext cx="4683932" cy="4153711"/>
          </a:xfrm>
          <a:prstGeom prst="rect">
            <a:avLst/>
          </a:prstGeom>
        </p:spPr>
      </p:pic>
      <p:sp>
        <p:nvSpPr>
          <p:cNvPr id="7"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mc:AlternateContent xmlns:mc="http://schemas.openxmlformats.org/markup-compatibility/2006">
        <mc:Choice xmlns:a14="http://schemas.microsoft.com/office/drawing/2010/main" Requires="a14">
          <p:sp>
            <p:nvSpPr>
              <p:cNvPr id="2" name="object 4"/>
              <p:cNvSpPr txBox="1"/>
              <p:nvPr/>
            </p:nvSpPr>
            <p:spPr>
              <a:xfrm>
                <a:off x="5910580" y="2479675"/>
                <a:ext cx="5516245" cy="1064895"/>
              </a:xfrm>
              <a:prstGeom prst="rect">
                <a:avLst/>
              </a:prstGeom>
            </p:spPr>
            <p:txBody>
              <a:bodyPr vert="horz" wrap="square" lIns="0" tIns="95885" rIns="0" bIns="0" rtlCol="0">
                <a:spAutoFit/>
              </a:bodyPr>
              <a:lstStyle/>
              <a:p>
                <a:pPr marL="0" lvl="1">
                  <a:spcBef>
                    <a:spcPts val="0"/>
                  </a:spcBef>
                  <a:buClr>
                    <a:srgbClr val="009DD9"/>
                  </a:buClr>
                  <a:buSzPct val="69000"/>
                  <a:tabLst>
                    <a:tab pos="927100" algn="l"/>
                    <a:tab pos="927735" algn="l"/>
                  </a:tabLst>
                </a:pPr>
                <a:r>
                  <a:rPr lang="zh-CN" altLang="en-US" sz="2100" dirty="0">
                    <a:latin typeface="宋体" panose="02010600030101010101" pitchFamily="2" charset="-122"/>
                    <a:cs typeface="宋体" panose="02010600030101010101" pitchFamily="2" charset="-122"/>
                  </a:rPr>
                  <a:t>损失包括：</a:t>
                </a:r>
                <a:r>
                  <a:rPr lang="en-US" altLang="zh-CN" sz="2100" dirty="0">
                    <a:latin typeface="宋体" panose="02010600030101010101" pitchFamily="2" charset="-122"/>
                    <a:cs typeface="宋体" panose="02010600030101010101" pitchFamily="2" charset="-122"/>
                  </a:rPr>
                  <a:t>x</a:t>
                </a:r>
                <a:r>
                  <a:rPr lang="zh-CN" altLang="en-US" sz="2100" dirty="0">
                    <a:latin typeface="宋体" panose="02010600030101010101" pitchFamily="2" charset="-122"/>
                    <a:cs typeface="宋体" panose="02010600030101010101" pitchFamily="2" charset="-122"/>
                  </a:rPr>
                  <a:t>与</a:t>
                </a:r>
                <a14:m>
                  <m:oMath xmlns:m="http://schemas.openxmlformats.org/officeDocument/2006/math">
                    <m:acc>
                      <m:accPr>
                        <m:ctrlPr>
                          <a:rPr lang="zh-CN" altLang="en-US" sz="2100" i="1" smtClean="0">
                            <a:latin typeface="Cambria Math" panose="02040503050406030204" pitchFamily="18" charset="0"/>
                          </a:rPr>
                        </m:ctrlPr>
                      </m:accPr>
                      <m:e>
                        <m:r>
                          <a:rPr lang="en-US" altLang="zh-CN" sz="2100" b="0" i="1" smtClean="0">
                            <a:latin typeface="Cambria Math" panose="02040503050406030204" pitchFamily="18" charset="0"/>
                          </a:rPr>
                          <m:t>𝑥</m:t>
                        </m:r>
                      </m:e>
                    </m:acc>
                  </m:oMath>
                </a14:m>
                <a:r>
                  <a:rPr lang="zh-CN" altLang="en-US" sz="2100" dirty="0">
                    <a:latin typeface="宋体" panose="02010600030101010101" pitchFamily="2" charset="-122"/>
                    <a:cs typeface="宋体" panose="02010600030101010101" pitchFamily="2" charset="-122"/>
                  </a:rPr>
                  <a:t>之间的</a:t>
                </a:r>
                <a:r>
                  <a:rPr lang="en-US" altLang="zh-CN" sz="2100" dirty="0">
                    <a:latin typeface="宋体" panose="02010600030101010101" pitchFamily="2" charset="-122"/>
                    <a:cs typeface="宋体" panose="02010600030101010101" pitchFamily="2" charset="-122"/>
                  </a:rPr>
                  <a:t>MSE</a:t>
                </a:r>
                <a:r>
                  <a:rPr lang="zh-CN" altLang="en-US" sz="2100" dirty="0">
                    <a:latin typeface="宋体" panose="02010600030101010101" pitchFamily="2" charset="-122"/>
                    <a:cs typeface="宋体" panose="02010600030101010101" pitchFamily="2" charset="-122"/>
                  </a:rPr>
                  <a:t>损失，以及隐变量</a:t>
                </a:r>
                <a:r>
                  <a:rPr lang="en-US" altLang="zh-CN" sz="2100" dirty="0">
                    <a:latin typeface="宋体" panose="02010600030101010101" pitchFamily="2" charset="-122"/>
                    <a:cs typeface="宋体" panose="02010600030101010101" pitchFamily="2" charset="-122"/>
                  </a:rPr>
                  <a:t>z</a:t>
                </a:r>
                <a:r>
                  <a:rPr lang="zh-CN" altLang="en-US" sz="2100" dirty="0">
                    <a:latin typeface="宋体" panose="02010600030101010101" pitchFamily="2" charset="-122"/>
                    <a:cs typeface="宋体" panose="02010600030101010101" pitchFamily="2" charset="-122"/>
                  </a:rPr>
                  <a:t>的分布与标准正态分布</a:t>
                </a:r>
                <a:r>
                  <a:rPr lang="en-US" altLang="zh-CN" sz="2100" dirty="0">
                    <a:latin typeface="宋体" panose="02010600030101010101" pitchFamily="2" charset="-122"/>
                    <a:cs typeface="宋体" panose="02010600030101010101" pitchFamily="2" charset="-122"/>
                  </a:rPr>
                  <a:t>N(0,1)</a:t>
                </a:r>
                <a:r>
                  <a:rPr lang="zh-CN" altLang="en-US" sz="2100" dirty="0">
                    <a:latin typeface="宋体" panose="02010600030101010101" pitchFamily="2" charset="-122"/>
                    <a:cs typeface="宋体" panose="02010600030101010101" pitchFamily="2" charset="-122"/>
                  </a:rPr>
                  <a:t>之间的</a:t>
                </a:r>
                <a:r>
                  <a:rPr lang="en-US" altLang="zh-CN" sz="2100" dirty="0">
                    <a:latin typeface="宋体" panose="02010600030101010101" pitchFamily="2" charset="-122"/>
                    <a:cs typeface="宋体" panose="02010600030101010101" pitchFamily="2" charset="-122"/>
                  </a:rPr>
                  <a:t>KL</a:t>
                </a:r>
                <a:r>
                  <a:rPr lang="zh-CN" altLang="en-US" sz="2100" dirty="0">
                    <a:latin typeface="宋体" panose="02010600030101010101" pitchFamily="2" charset="-122"/>
                    <a:cs typeface="宋体" panose="02010600030101010101" pitchFamily="2" charset="-122"/>
                  </a:rPr>
                  <a:t>散度损失。</a:t>
                </a:r>
                <a:endParaRPr sz="2100" dirty="0">
                  <a:latin typeface="宋体" panose="02010600030101010101" pitchFamily="2" charset="-122"/>
                  <a:cs typeface="宋体" panose="02010600030101010101" pitchFamily="2" charset="-122"/>
                </a:endParaRPr>
              </a:p>
            </p:txBody>
          </p:sp>
        </mc:Choice>
        <mc:Fallback>
          <p:sp>
            <p:nvSpPr>
              <p:cNvPr id="2" name="object 4"/>
              <p:cNvSpPr txBox="1">
                <a:spLocks noRot="1" noChangeAspect="1" noMove="1" noResize="1" noEditPoints="1" noAdjustHandles="1" noChangeArrowheads="1" noChangeShapeType="1" noTextEdit="1"/>
              </p:cNvSpPr>
              <p:nvPr/>
            </p:nvSpPr>
            <p:spPr>
              <a:xfrm>
                <a:off x="5910580" y="2479675"/>
                <a:ext cx="5516245" cy="106489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文本框 1"/>
          <p:cNvSpPr>
            <a:spLocks noChangeArrowheads="1"/>
          </p:cNvSpPr>
          <p:nvPr/>
        </p:nvSpPr>
        <p:spPr bwMode="auto">
          <a:xfrm>
            <a:off x="6435090" y="163830"/>
            <a:ext cx="47967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GAN</a:t>
            </a:r>
            <a:r>
              <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的概念简介及提出背景</a:t>
            </a:r>
            <a:endPar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7" name="矩形 20"/>
          <p:cNvSpPr>
            <a:spLocks noChangeArrowheads="1"/>
          </p:cNvSpPr>
          <p:nvPr/>
        </p:nvSpPr>
        <p:spPr bwMode="auto">
          <a:xfrm>
            <a:off x="668338" y="1215149"/>
            <a:ext cx="6688903" cy="567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GAN</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Generative </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dversarial </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etworks</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，中文翻译为生成式对抗网络，是</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Ian </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Goodfellow等在2014年提出的一种生成式模型。</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GAN的基本思想源自博弈论中二人零和博弈</a:t>
            </a:r>
            <a:r>
              <a:rPr lang="en-US" altLang="zh-CN" sz="2000" dirty="0" err="1">
                <a:latin typeface="+mj-ea"/>
                <a:ea typeface="+mj-ea"/>
                <a:sym typeface="Agency FB" panose="020B0503020202020204" pitchFamily="34" charset="0"/>
              </a:rPr>
              <a:t>的纳什均衡</a:t>
            </a:r>
            <a:r>
              <a:rPr lang="zh-CN" altLang="en-US" sz="2000" dirty="0">
                <a:latin typeface="+mj-ea"/>
                <a:ea typeface="+mj-ea"/>
                <a:sym typeface="Agency FB" panose="020B0503020202020204" pitchFamily="34" charset="0"/>
              </a:rPr>
              <a:t>解。</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目的是估测数据样本的潜在分布并生成新的数据样本。</a:t>
            </a:r>
            <a:r>
              <a:rPr lang="en-US" altLang="zh-CN" sz="2000" dirty="0" err="1">
                <a:latin typeface="+mj-ea"/>
                <a:ea typeface="+mj-ea"/>
                <a:sym typeface="Agency FB" panose="020B0503020202020204" pitchFamily="34" charset="0"/>
              </a:rPr>
              <a:t>它设定参与游戏双方分别为一个生成器</a:t>
            </a:r>
            <a:r>
              <a:rPr lang="en-US" altLang="zh-CN" sz="2000" dirty="0">
                <a:latin typeface="+mj-ea"/>
                <a:ea typeface="+mj-ea"/>
                <a:sym typeface="Agency FB" panose="020B0503020202020204" pitchFamily="34" charset="0"/>
              </a:rPr>
              <a:t> (Generator)</a:t>
            </a:r>
            <a:r>
              <a:rPr lang="en-US" altLang="zh-CN" sz="2000" dirty="0" err="1">
                <a:latin typeface="+mj-ea"/>
                <a:ea typeface="+mj-ea"/>
                <a:sym typeface="Agency FB" panose="020B0503020202020204" pitchFamily="34" charset="0"/>
              </a:rPr>
              <a:t>和一个判别器</a:t>
            </a:r>
            <a:r>
              <a:rPr lang="en-US" altLang="zh-CN" sz="2000" dirty="0">
                <a:latin typeface="+mj-ea"/>
                <a:ea typeface="+mj-ea"/>
                <a:sym typeface="Agency FB" panose="020B0503020202020204" pitchFamily="34" charset="0"/>
              </a:rPr>
              <a:t>(Discriminator)</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，通过对抗学习的方式来训练。 </a:t>
            </a:r>
            <a:r>
              <a:rPr lang="en-US" altLang="zh-CN" sz="2000" dirty="0" err="1">
                <a:latin typeface="+mj-ea"/>
                <a:ea typeface="+mj-ea"/>
                <a:sym typeface="Agency FB" panose="020B0503020202020204" pitchFamily="34" charset="0"/>
              </a:rPr>
              <a:t>生成器的目的是尽量去学习真实的数据分布，而判别器的目的是尽量正确判别输入数据是来自真实数据还是来自生成器</a:t>
            </a:r>
            <a:r>
              <a:rPr lang="zh-CN" altLang="en-US" sz="2000" dirty="0">
                <a:latin typeface="+mj-ea"/>
                <a:ea typeface="+mj-ea"/>
                <a:sym typeface="Agency FB" panose="020B0503020202020204" pitchFamily="34" charset="0"/>
              </a:rPr>
              <a:t>。</a:t>
            </a:r>
            <a:r>
              <a:rPr lang="en-US" altLang="zh-CN" sz="2000" dirty="0" err="1">
                <a:latin typeface="+mj-ea"/>
                <a:ea typeface="+mj-ea"/>
                <a:sym typeface="Agency FB" panose="020B0503020202020204" pitchFamily="34" charset="0"/>
              </a:rPr>
              <a:t>为了取得游戏胜利，这两个游戏参与者</a:t>
            </a:r>
            <a:r>
              <a:rPr lang="zh-CN" altLang="en-US" sz="2000" dirty="0">
                <a:latin typeface="+mj-ea"/>
                <a:ea typeface="+mj-ea"/>
                <a:sym typeface="Agency FB" panose="020B0503020202020204" pitchFamily="34" charset="0"/>
              </a:rPr>
              <a:t>都</a:t>
            </a:r>
            <a:r>
              <a:rPr lang="en-US" altLang="zh-CN" sz="2000" dirty="0" err="1">
                <a:latin typeface="+mj-ea"/>
                <a:ea typeface="+mj-ea"/>
                <a:sym typeface="Agency FB" panose="020B0503020202020204" pitchFamily="34" charset="0"/>
              </a:rPr>
              <a:t>需要不断优化，各自提高自己的生成能力和判别能力</a:t>
            </a:r>
            <a:r>
              <a:rPr lang="zh-CN" altLang="en-US" sz="2000" dirty="0">
                <a:latin typeface="+mj-ea"/>
                <a:ea typeface="+mj-ea"/>
                <a:sym typeface="Agency FB" panose="020B0503020202020204" pitchFamily="34" charset="0"/>
              </a:rPr>
              <a:t>。</a:t>
            </a:r>
            <a:r>
              <a:rPr lang="en-US" altLang="zh-CN" sz="2000" dirty="0" err="1">
                <a:latin typeface="+mj-ea"/>
                <a:ea typeface="+mj-ea"/>
                <a:sym typeface="Agency FB" panose="020B0503020202020204" pitchFamily="34" charset="0"/>
              </a:rPr>
              <a:t>这个学习优化过程就是寻找二者之间的一个纳什均衡</a:t>
            </a:r>
            <a:r>
              <a:rPr lang="en-US" altLang="zh-CN" sz="2000" dirty="0">
                <a:latin typeface="+mj-ea"/>
                <a:ea typeface="+mj-ea"/>
                <a:sym typeface="Agency FB" panose="020B0503020202020204" pitchFamily="34" charset="0"/>
              </a:rPr>
              <a:t>。</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0" name="直接连接符 26"/>
          <p:cNvSpPr>
            <a:spLocks noChangeShapeType="1"/>
          </p:cNvSpPr>
          <p:nvPr/>
        </p:nvSpPr>
        <p:spPr bwMode="auto">
          <a:xfrm flipH="1" flipV="1">
            <a:off x="11350625" y="107950"/>
            <a:ext cx="0" cy="633413"/>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5"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93477" y="2101431"/>
            <a:ext cx="3930185" cy="3897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68338" y="1608737"/>
            <a:ext cx="4727575" cy="422275"/>
          </a:xfrm>
          <a:prstGeom prst="rect">
            <a:avLst/>
          </a:prstGeom>
        </p:spPr>
        <p:txBody>
          <a:bodyPr vert="horz" wrap="square" lIns="0" tIns="13335" rIns="0" bIns="0" rtlCol="0">
            <a:spAutoFit/>
          </a:bodyPr>
          <a:lstStyle/>
          <a:p>
            <a:pPr marL="12700">
              <a:spcBef>
                <a:spcPts val="105"/>
              </a:spcBef>
            </a:pPr>
            <a:r>
              <a:rPr sz="2600" b="1" dirty="0" err="1">
                <a:latin typeface="宋体" panose="02010600030101010101" pitchFamily="2" charset="-122"/>
                <a:cs typeface="宋体" panose="02010600030101010101" pitchFamily="2" charset="-122"/>
              </a:rPr>
              <a:t>生成对抗网络</a:t>
            </a:r>
            <a:r>
              <a:rPr sz="2600" b="1" spc="-10" dirty="0" err="1">
                <a:latin typeface="宋体" panose="02010600030101010101" pitchFamily="2" charset="-122"/>
                <a:cs typeface="宋体" panose="02010600030101010101" pitchFamily="2" charset="-122"/>
              </a:rPr>
              <a:t>（</a:t>
            </a:r>
            <a:r>
              <a:rPr sz="2600" b="1" spc="-5" dirty="0" err="1">
                <a:latin typeface="Constantia" panose="02030602050306030303"/>
                <a:cs typeface="Constantia" panose="02030602050306030303"/>
              </a:rPr>
              <a:t>GA</a:t>
            </a:r>
            <a:r>
              <a:rPr sz="2600" b="1" spc="-10" dirty="0" err="1">
                <a:latin typeface="Constantia" panose="02030602050306030303"/>
                <a:cs typeface="Constantia" panose="02030602050306030303"/>
              </a:rPr>
              <a:t>N</a:t>
            </a:r>
            <a:r>
              <a:rPr sz="2600" b="1" dirty="0" err="1">
                <a:latin typeface="宋体" panose="02010600030101010101" pitchFamily="2" charset="-122"/>
                <a:cs typeface="宋体" panose="02010600030101010101" pitchFamily="2" charset="-122"/>
              </a:rPr>
              <a:t>）结构图</a:t>
            </a:r>
            <a:endParaRPr sz="2600" dirty="0">
              <a:latin typeface="宋体" panose="02010600030101010101" pitchFamily="2" charset="-122"/>
              <a:cs typeface="宋体" panose="02010600030101010101" pitchFamily="2" charset="-122"/>
            </a:endParaRPr>
          </a:p>
        </p:txBody>
      </p:sp>
      <p:pic>
        <p:nvPicPr>
          <p:cNvPr id="4" name="object 4"/>
          <p:cNvPicPr/>
          <p:nvPr/>
        </p:nvPicPr>
        <p:blipFill>
          <a:blip r:embed="rId1" cstate="print"/>
          <a:stretch>
            <a:fillRect/>
          </a:stretch>
        </p:blipFill>
        <p:spPr>
          <a:xfrm>
            <a:off x="1914032" y="2125605"/>
            <a:ext cx="8281386" cy="4594735"/>
          </a:xfrm>
          <a:prstGeom prst="rect">
            <a:avLst/>
          </a:prstGeom>
        </p:spPr>
      </p:pic>
      <p:sp>
        <p:nvSpPr>
          <p:cNvPr id="2"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68338" y="1373808"/>
            <a:ext cx="48339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latin typeface="Agency FB" panose="020B0503020202020204" pitchFamily="34" charset="0"/>
                <a:ea typeface="微软雅黑" panose="020B0503020204020204" pitchFamily="34" charset="-122"/>
                <a:sym typeface="Agency FB" panose="020B0503020202020204" pitchFamily="34" charset="0"/>
              </a:rPr>
              <a:t>GAN</a:t>
            </a:r>
            <a:r>
              <a:rPr lang="zh-CN" altLang="en-US" sz="2800" b="1" dirty="0">
                <a:latin typeface="Agency FB" panose="020B0503020202020204" pitchFamily="34" charset="0"/>
                <a:ea typeface="微软雅黑" panose="020B0503020204020204" pitchFamily="34" charset="-122"/>
                <a:sym typeface="Agency FB" panose="020B0503020202020204" pitchFamily="34" charset="0"/>
              </a:rPr>
              <a:t>的学习方法</a:t>
            </a:r>
            <a:endParaRPr lang="zh-CN" altLang="en-US" sz="2800" b="1"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latin typeface="微软雅黑" panose="020B0503020204020204" pitchFamily="34" charset="-122"/>
                <a:ea typeface="微软雅黑" panose="020B0503020204020204" pitchFamily="34" charset="-122"/>
              </a:rPr>
              <a:t>GAN</a:t>
            </a:r>
            <a:r>
              <a:rPr lang="zh-CN" altLang="en-US" sz="2800" b="1">
                <a:solidFill>
                  <a:schemeClr val="bg1"/>
                </a:solidFill>
                <a:latin typeface="微软雅黑" panose="020B0503020204020204" pitchFamily="34" charset="-122"/>
                <a:ea typeface="微软雅黑" panose="020B0503020204020204" pitchFamily="34" charset="-122"/>
              </a:rPr>
              <a:t>的理论与实现模型</a:t>
            </a:r>
            <a:endParaRPr lang="zh-CN" altLang="en-US" sz="2800" b="1">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668655" y="1896745"/>
                <a:ext cx="10885805" cy="4418965"/>
              </a:xfrm>
              <a:prstGeom prst="rect">
                <a:avLst/>
              </a:prstGeom>
              <a:noFill/>
            </p:spPr>
            <p:txBody>
              <a:bodyPr wrap="square" rtlCol="0">
                <a:spAutoFit/>
              </a:bodyPr>
              <a:lstStyle/>
              <a:p>
                <a:r>
                  <a:rPr lang="en-US" altLang="zh-CN" dirty="0">
                    <a:solidFill>
                      <a:schemeClr val="tx1"/>
                    </a:solidFill>
                    <a:sym typeface="Agency FB" panose="020B0503020202020204" pitchFamily="34" charset="0"/>
                  </a:rPr>
                  <a:t>首先</a:t>
                </a:r>
                <a:r>
                  <a:rPr lang="zh-CN" altLang="en-US" dirty="0">
                    <a:sym typeface="Agency FB" panose="020B0503020202020204" pitchFamily="34" charset="0"/>
                  </a:rPr>
                  <a:t>，</a:t>
                </a:r>
                <a:r>
                  <a:rPr lang="en-US" altLang="zh-CN" dirty="0">
                    <a:solidFill>
                      <a:schemeClr val="tx1"/>
                    </a:solidFill>
                    <a:sym typeface="Agency FB" panose="020B0503020202020204" pitchFamily="34" charset="0"/>
                  </a:rPr>
                  <a:t>在</a:t>
                </a:r>
                <a:r>
                  <a:rPr lang="zh-CN" altLang="en-US" dirty="0">
                    <a:solidFill>
                      <a:schemeClr val="tx1"/>
                    </a:solidFill>
                    <a:sym typeface="Agency FB" panose="020B0503020202020204" pitchFamily="34" charset="0"/>
                  </a:rPr>
                  <a:t>固定</a:t>
                </a:r>
                <a:r>
                  <a:rPr lang="en-US" altLang="zh-CN" dirty="0" err="1">
                    <a:solidFill>
                      <a:schemeClr val="tx1"/>
                    </a:solidFill>
                    <a:sym typeface="Agency FB" panose="020B0503020202020204" pitchFamily="34" charset="0"/>
                  </a:rPr>
                  <a:t>生成器G的情况下</a:t>
                </a:r>
                <a:r>
                  <a:rPr lang="zh-CN" altLang="en-US" dirty="0">
                    <a:sym typeface="Agency FB" panose="020B0503020202020204" pitchFamily="34" charset="0"/>
                  </a:rPr>
                  <a:t>，</a:t>
                </a:r>
                <a:r>
                  <a:rPr lang="en-US" altLang="zh-CN" dirty="0" err="1">
                    <a:solidFill>
                      <a:schemeClr val="tx1"/>
                    </a:solidFill>
                    <a:sym typeface="Agency FB" panose="020B0503020202020204" pitchFamily="34" charset="0"/>
                  </a:rPr>
                  <a:t>我们最优化判别器D</a:t>
                </a:r>
                <a:r>
                  <a:rPr lang="zh-CN" altLang="en-US" dirty="0">
                    <a:solidFill>
                      <a:schemeClr val="tx1"/>
                    </a:solidFill>
                    <a:sym typeface="Agency FB" panose="020B0503020202020204" pitchFamily="34" charset="0"/>
                  </a:rPr>
                  <a:t>，损失函数可定义为：</a:t>
                </a:r>
                <a:endParaRPr lang="en-US" altLang="zh-CN" dirty="0">
                  <a:solidFill>
                    <a:schemeClr val="tx1"/>
                  </a:solidFill>
                  <a:sym typeface="Agency FB" panose="020B0503020202020204" pitchFamily="34" charset="0"/>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b="0" i="1" smtClean="0">
                              <a:latin typeface="Cambria Math" panose="02040503050406030204" pitchFamily="18" charset="0"/>
                              <a:ea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b="0" i="1" smtClean="0">
                              <a:latin typeface="Cambria Math" panose="02040503050406030204" pitchFamily="18" charset="0"/>
                              <a:ea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b="0" i="1" smtClean="0">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f>
                            <m:fPr>
                              <m:ctrlPr>
                                <a:rPr lang="en-US" altLang="zh-CN" i="1" smtClean="0">
                                  <a:latin typeface="Cambria Math" panose="02040503050406030204" pitchFamily="18" charset="0"/>
                                  <a:ea typeface="Cambria Math" panose="02040503050406030204" pitchFamily="18" charset="0"/>
                                  <a:sym typeface="Agency FB" panose="020B0503020202020204" pitchFamily="34" charset="0"/>
                                </a:rPr>
                              </m:ctrlPr>
                            </m:fPr>
                            <m:num>
                              <m:r>
                                <a:rPr lang="en-US" altLang="zh-CN" b="0" i="1" smtClean="0">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b="0" i="1" smtClean="0">
                                  <a:latin typeface="Cambria Math" panose="02040503050406030204" pitchFamily="18" charset="0"/>
                                  <a:ea typeface="Cambria Math" panose="02040503050406030204" pitchFamily="18" charset="0"/>
                                  <a:sym typeface="Agency FB" panose="020B0503020202020204" pitchFamily="34" charset="0"/>
                                </a:rPr>
                                <m:t>2</m:t>
                              </m:r>
                            </m:den>
                          </m:f>
                          <m:r>
                            <a:rPr lang="en-US" altLang="zh-CN" i="1">
                              <a:latin typeface="Cambria Math" panose="02040503050406030204" pitchFamily="18" charset="0"/>
                              <a:ea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b="0" i="1" smtClean="0">
                              <a:latin typeface="Cambria Math" panose="02040503050406030204" pitchFamily="18" charset="0"/>
                              <a:ea typeface="Cambria Math" panose="02040503050406030204" pitchFamily="18" charset="0"/>
                              <a:sym typeface="Agency FB" panose="020B0503020202020204" pitchFamily="34" charset="0"/>
                            </a:rPr>
                            <m:t>−</m:t>
                          </m:r>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r>
                            <a:rPr lang="en-US" altLang="zh-CN" i="1">
                              <a:latin typeface="Cambria Math" panose="02040503050406030204" pitchFamily="18" charset="0"/>
                              <a:ea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e>
                      </m:d>
                    </m:oMath>
                  </m:oMathPara>
                </a14:m>
                <a:endParaRPr lang="en-US" altLang="zh-CN" dirty="0">
                  <a:sym typeface="Agency FB" panose="020B0503020202020204" pitchFamily="34" charset="0"/>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r>
                            <a:rPr lang="en-US" altLang="zh-CN" i="1">
                              <a:latin typeface="Cambria Math" panose="02040503050406030204" pitchFamily="18" charset="0"/>
                              <a:ea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r>
                            <a:rPr lang="en-US" altLang="zh-CN" i="1">
                              <a:latin typeface="Cambria Math" panose="02040503050406030204" pitchFamily="18" charset="0"/>
                              <a:ea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𝐺</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sub>
                      </m:sSub>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oMath>
                  </m:oMathPara>
                </a14:m>
                <a:endParaRPr lang="en-US" altLang="zh-CN" i="1" dirty="0">
                  <a:latin typeface="Cambria Math" panose="02040503050406030204" pitchFamily="18" charset="0"/>
                  <a:ea typeface="Cambria Math" panose="02040503050406030204" pitchFamily="18" charset="0"/>
                  <a:sym typeface="Agency FB" panose="020B0503020202020204" pitchFamily="34" charset="0"/>
                </a:endParaRPr>
              </a:p>
              <a:p>
                <a:pPr algn="ct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ea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nary>
                        <m:naryPr>
                          <m:limLoc m:val="undOvr"/>
                          <m:subHide m:val="on"/>
                          <m:supHide m:val="on"/>
                          <m:ctrlPr>
                            <a:rPr lang="en-US" altLang="zh-CN" i="1">
                              <a:latin typeface="Cambria Math" panose="02040503050406030204" pitchFamily="18" charset="0"/>
                              <a:ea typeface="Cambria Math" panose="02040503050406030204" pitchFamily="18" charset="0"/>
                              <a:sym typeface="Agency FB" panose="020B0503020202020204" pitchFamily="34" charset="0"/>
                            </a:rPr>
                          </m:ctrlPr>
                        </m:naryPr>
                        <m:sub/>
                        <m:sup/>
                        <m:e>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e>
                      </m:nary>
                      <m:r>
                        <a:rPr lang="en-US" altLang="zh-CN" i="1">
                          <a:latin typeface="Cambria Math" panose="02040503050406030204" pitchFamily="18" charset="0"/>
                          <a:ea typeface="Cambria Math" panose="02040503050406030204" pitchFamily="18" charset="0"/>
                          <a:sym typeface="Agency FB" panose="020B0503020202020204" pitchFamily="34" charset="0"/>
                        </a:rPr>
                        <m:t>𝑑𝑥</m:t>
                      </m:r>
                      <m:r>
                        <a:rPr lang="en-US" altLang="zh-CN" i="1">
                          <a:latin typeface="Cambria Math" panose="02040503050406030204" pitchFamily="18" charset="0"/>
                          <a:ea typeface="Cambria Math" panose="02040503050406030204" pitchFamily="18" charset="0"/>
                          <a:sym typeface="Agency FB" panose="020B0503020202020204" pitchFamily="34" charset="0"/>
                        </a:rPr>
                        <m:t>−</m:t>
                      </m:r>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nary>
                        <m:naryPr>
                          <m:limLoc m:val="undOvr"/>
                          <m:subHide m:val="on"/>
                          <m:supHide m:val="on"/>
                          <m:ctrlPr>
                            <a:rPr lang="en-US" altLang="zh-CN" i="1">
                              <a:latin typeface="Cambria Math" panose="02040503050406030204" pitchFamily="18" charset="0"/>
                              <a:ea typeface="Cambria Math" panose="02040503050406030204" pitchFamily="18" charset="0"/>
                              <a:sym typeface="Agency FB" panose="020B0503020202020204" pitchFamily="34" charset="0"/>
                            </a:rPr>
                          </m:ctrlPr>
                        </m:naryPr>
                        <m:sub/>
                        <m:sup/>
                        <m:e>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G</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m:rPr>
                              <m:nor/>
                            </m:rPr>
                            <a:rPr lang="en-US" altLang="zh-CN" i="1" dirty="0">
                              <a:latin typeface="Cambria Math" panose="02040503050406030204" pitchFamily="18" charset="0"/>
                              <a:ea typeface="Cambria Math" panose="02040503050406030204" pitchFamily="18" charset="0"/>
                              <a:sym typeface="Agency FB" panose="020B0503020202020204" pitchFamily="34" charset="0"/>
                            </a:rPr>
                            <m:t>)</m:t>
                          </m:r>
                        </m:e>
                      </m:nary>
                      <m:r>
                        <a:rPr lang="en-US" altLang="zh-CN" i="1">
                          <a:latin typeface="Cambria Math" panose="02040503050406030204" pitchFamily="18" charset="0"/>
                          <a:ea typeface="Cambria Math" panose="02040503050406030204" pitchFamily="18" charset="0"/>
                          <a:sym typeface="Agency FB" panose="020B0503020202020204" pitchFamily="34" charset="0"/>
                        </a:rPr>
                        <m:t>𝑑𝑥</m:t>
                      </m:r>
                    </m:oMath>
                  </m:oMathPara>
                </a14:m>
                <a:endParaRPr lang="en-US" altLang="zh-CN" i="1" dirty="0">
                  <a:latin typeface="Cambria Math" panose="02040503050406030204" pitchFamily="18" charset="0"/>
                  <a:ea typeface="Cambria Math" panose="02040503050406030204" pitchFamily="18" charset="0"/>
                  <a:sym typeface="Agency FB" panose="020B0503020202020204" pitchFamily="34" charset="0"/>
                </a:endParaRPr>
              </a:p>
              <a:p>
                <a:pPr algn="ct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ea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f>
                        <m:f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Cambria Math" panose="02040503050406030204" pitchFamily="18" charset="0"/>
                              <a:sym typeface="Agency FB" panose="020B0503020202020204" pitchFamily="34" charset="0"/>
                            </a:rPr>
                            <m:t>2</m:t>
                          </m:r>
                        </m:den>
                      </m:f>
                      <m:nary>
                        <m:naryPr>
                          <m:limLoc m:val="undOvr"/>
                          <m:subHide m:val="on"/>
                          <m:supHide m:val="on"/>
                          <m:ctrlPr>
                            <a:rPr lang="en-US" altLang="zh-CN" i="1">
                              <a:latin typeface="Cambria Math" panose="02040503050406030204" pitchFamily="18" charset="0"/>
                              <a:ea typeface="Cambria Math" panose="02040503050406030204" pitchFamily="18" charset="0"/>
                              <a:sym typeface="Agency FB" panose="020B0503020202020204" pitchFamily="34" charset="0"/>
                            </a:rPr>
                          </m:ctrlPr>
                        </m:naryPr>
                        <m:sub/>
                        <m:sup/>
                        <m:e>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e>
                      </m:nary>
                      <m:r>
                        <a:rPr lang="en-US" altLang="zh-CN" i="1">
                          <a:latin typeface="Cambria Math" panose="02040503050406030204" pitchFamily="18" charset="0"/>
                          <a:ea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G</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sym typeface="Agency FB" panose="020B0503020202020204" pitchFamily="34" charset="0"/>
                        </a:rPr>
                        <m:t>𝑑𝑥</m:t>
                      </m:r>
                    </m:oMath>
                  </m:oMathPara>
                </a14:m>
                <a:endParaRPr lang="en-US" altLang="zh-CN" i="1" dirty="0">
                  <a:latin typeface="Cambria Math" panose="02040503050406030204" pitchFamily="18" charset="0"/>
                  <a:ea typeface="Cambria Math" panose="02040503050406030204" pitchFamily="18" charset="0"/>
                  <a:sym typeface="Agency FB" panose="020B0503020202020204" pitchFamily="34" charset="0"/>
                </a:endParaRPr>
              </a:p>
              <a:p>
                <a:pPr algn="just"/>
                <a:r>
                  <a:rPr lang="zh-CN" altLang="en-US" dirty="0">
                    <a:solidFill>
                      <a:schemeClr val="tx1"/>
                    </a:solidFill>
                    <a:sym typeface="Agency FB" panose="020B0503020202020204" pitchFamily="34" charset="0"/>
                  </a:rPr>
                  <a:t>对上式求导并使导数为</a:t>
                </a:r>
                <a:r>
                  <a:rPr lang="en-US" altLang="zh-CN" dirty="0">
                    <a:solidFill>
                      <a:schemeClr val="tx1"/>
                    </a:solidFill>
                    <a:sym typeface="Agency FB" panose="020B0503020202020204" pitchFamily="34" charset="0"/>
                  </a:rPr>
                  <a:t>0</a:t>
                </a:r>
                <a:r>
                  <a:rPr lang="zh-CN" altLang="en-US" dirty="0">
                    <a:solidFill>
                      <a:schemeClr val="tx1"/>
                    </a:solidFill>
                    <a:sym typeface="Agency FB" panose="020B0503020202020204" pitchFamily="34" charset="0"/>
                  </a:rPr>
                  <a:t>，可解得：</a:t>
                </a:r>
                <a:endParaRPr lang="en-US" altLang="zh-CN" i="1" dirty="0">
                  <a:solidFill>
                    <a:schemeClr val="tx1"/>
                  </a:solidFill>
                  <a:latin typeface="Cambria Math" panose="02040503050406030204" pitchFamily="18" charset="0"/>
                  <a:sym typeface="Agency FB" panose="020B0503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sym typeface="Agency FB" panose="020B0503020202020204" pitchFamily="34" charset="0"/>
                            </a:rPr>
                          </m:ctrlPr>
                        </m:sSupPr>
                        <m:e>
                          <m:r>
                            <a:rPr lang="en-US" altLang="zh-CN" b="0" i="1" smtClean="0">
                              <a:solidFill>
                                <a:schemeClr val="tx1"/>
                              </a:solidFill>
                              <a:latin typeface="Cambria Math" panose="02040503050406030204" pitchFamily="18" charset="0"/>
                              <a:sym typeface="Agency FB" panose="020B0503020202020204" pitchFamily="34" charset="0"/>
                            </a:rPr>
                            <m:t>𝐷</m:t>
                          </m:r>
                        </m:e>
                        <m:sup>
                          <m:r>
                            <a:rPr lang="en-US" altLang="zh-CN" b="0" i="1" smtClean="0">
                              <a:solidFill>
                                <a:schemeClr val="tx1"/>
                              </a:solidFill>
                              <a:latin typeface="Cambria Math" panose="02040503050406030204" pitchFamily="18" charset="0"/>
                              <a:sym typeface="Agency FB" panose="020B0503020202020204" pitchFamily="34" charset="0"/>
                            </a:rPr>
                            <m:t>∗</m:t>
                          </m:r>
                        </m:sup>
                      </m:sSup>
                      <m:r>
                        <a:rPr lang="en-US" altLang="zh-CN" b="0" i="1" smtClean="0">
                          <a:solidFill>
                            <a:schemeClr val="tx1"/>
                          </a:solidFill>
                          <a:latin typeface="Cambria Math" panose="02040503050406030204" pitchFamily="18" charset="0"/>
                          <a:sym typeface="Agency FB" panose="020B0503020202020204" pitchFamily="34" charset="0"/>
                        </a:rPr>
                        <m:t>=</m:t>
                      </m:r>
                      <m:f>
                        <m:fPr>
                          <m:ctrlPr>
                            <a:rPr lang="en-US" altLang="zh-CN" b="0" i="1" smtClean="0">
                              <a:solidFill>
                                <a:schemeClr val="tx1"/>
                              </a:solidFill>
                              <a:latin typeface="Cambria Math" panose="02040503050406030204" pitchFamily="18" charset="0"/>
                              <a:sym typeface="Agency FB" panose="020B0503020202020204" pitchFamily="34" charset="0"/>
                            </a:rPr>
                          </m:ctrlPr>
                        </m:fPr>
                        <m:num>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num>
                        <m:den>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r>
                            <a:rPr lang="en-US" altLang="zh-CN" b="0" i="1" smtClean="0">
                              <a:solidFill>
                                <a:schemeClr val="tx1"/>
                              </a:solidFill>
                              <a:latin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sym typeface="Agency FB" panose="020B0503020202020204" pitchFamily="34" charset="0"/>
                                </a:rPr>
                                <m:t>𝑝</m:t>
                              </m:r>
                            </m:e>
                            <m:sub>
                              <m:r>
                                <m:rPr>
                                  <m:sty m:val="p"/>
                                </m:rPr>
                                <a:rPr lang="en-US" altLang="zh-CN" i="1">
                                  <a:latin typeface="Cambria Math" panose="02040503050406030204" pitchFamily="18" charset="0"/>
                                  <a:ea typeface="Cambria Math" panose="02040503050406030204" pitchFamily="18" charset="0"/>
                                  <a:sym typeface="Agency FB" panose="020B0503020202020204" pitchFamily="34" charset="0"/>
                                </a:rPr>
                                <m:t>G</m:t>
                              </m:r>
                            </m:sub>
                          </m:sSub>
                          <m:d>
                            <m:dPr>
                              <m:ctrlPr>
                                <a:rPr lang="en-US" altLang="zh-CN" i="1">
                                  <a:latin typeface="Cambria Math" panose="02040503050406030204" pitchFamily="18" charset="0"/>
                                  <a:ea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sym typeface="Agency FB" panose="020B0503020202020204" pitchFamily="34" charset="0"/>
                                </a:rPr>
                                <m:t>𝑥</m:t>
                              </m:r>
                            </m:e>
                          </m:d>
                        </m:den>
                      </m:f>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668655" y="1896745"/>
                <a:ext cx="10885805" cy="4418965"/>
              </a:xfrm>
              <a:prstGeom prst="rect">
                <a:avLst/>
              </a:prstGeom>
              <a:blipFill rotWithShape="1">
                <a:blip r:embed="rId1"/>
                <a:stretch>
                  <a:fillRect/>
                </a:stretch>
              </a:blipFill>
            </p:spPr>
            <p:txBody>
              <a:bodyPr/>
              <a:lstStyle/>
              <a:p>
                <a:r>
                  <a:rPr lang="zh-CN" altLang="en-US">
                    <a:noFill/>
                  </a:rPr>
                  <a:t> </a:t>
                </a:r>
              </a:p>
            </p:txBody>
          </p:sp>
        </mc:Fallback>
      </mc:AlternateContent>
      <p:sp>
        <p:nvSpPr>
          <p:cNvPr id="9" name="文本框 8"/>
          <p:cNvSpPr txBox="1"/>
          <p:nvPr/>
        </p:nvSpPr>
        <p:spPr>
          <a:xfrm>
            <a:off x="6350394" y="5598471"/>
            <a:ext cx="5137148" cy="461665"/>
          </a:xfrm>
          <a:prstGeom prst="rect">
            <a:avLst/>
          </a:prstGeom>
          <a:noFill/>
        </p:spPr>
        <p:txBody>
          <a:bodyPr wrap="square">
            <a:spAutoFit/>
          </a:bodyPr>
          <a:lstStyle/>
          <a:p>
            <a:endParaRPr lang="en-US" altLang="zh-CN" dirty="0">
              <a:solidFill>
                <a:schemeClr val="tx1"/>
              </a:solidFill>
              <a:sym typeface="Agency FB" panose="020B0503020202020204" pitchFamily="34" charset="0"/>
            </a:endParaRPr>
          </a:p>
        </p:txBody>
      </p:sp>
      <p:sp>
        <p:nvSpPr>
          <p:cNvPr id="5"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06209" y="1372870"/>
            <a:ext cx="48339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ea typeface="微软雅黑" panose="020B0503020204020204" pitchFamily="34" charset="-122"/>
                <a:cs typeface="Arial" panose="020B0604020202020204" pitchFamily="34" charset="0"/>
                <a:sym typeface="Agency FB" panose="020B0503020202020204" pitchFamily="34" charset="0"/>
              </a:rPr>
              <a:t>GAN</a:t>
            </a:r>
            <a:r>
              <a:rPr lang="zh-CN" altLang="en-US" sz="2800" b="1" dirty="0">
                <a:ea typeface="微软雅黑" panose="020B0503020204020204" pitchFamily="34" charset="-122"/>
                <a:cs typeface="Arial" panose="020B0604020202020204" pitchFamily="34" charset="0"/>
                <a:sym typeface="Agency FB" panose="020B0503020202020204" pitchFamily="34" charset="0"/>
              </a:rPr>
              <a:t>的学习方法</a:t>
            </a:r>
            <a:endParaRPr lang="zh-CN" altLang="en-US" sz="2800" b="1" dirty="0">
              <a:ea typeface="微软雅黑" panose="020B0503020204020204" pitchFamily="34" charset="-122"/>
              <a:cs typeface="Arial" panose="020B0604020202020204" pitchFamily="34" charset="0"/>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ea typeface="微软雅黑" panose="020B0503020204020204" pitchFamily="34" charset="-122"/>
                <a:cs typeface="Arial" panose="020B0604020202020204" pitchFamily="34" charset="0"/>
              </a:rPr>
              <a:t>GAN</a:t>
            </a:r>
            <a:r>
              <a:rPr lang="zh-CN" altLang="en-US" sz="2800" b="1">
                <a:solidFill>
                  <a:schemeClr val="bg1"/>
                </a:solidFill>
                <a:ea typeface="微软雅黑" panose="020B0503020204020204" pitchFamily="34" charset="-122"/>
                <a:cs typeface="Arial" panose="020B0604020202020204" pitchFamily="34" charset="0"/>
              </a:rPr>
              <a:t>的理论与实现模型</a:t>
            </a:r>
            <a:endParaRPr lang="zh-CN" altLang="en-US" sz="2800" b="1">
              <a:solidFill>
                <a:schemeClr val="bg1"/>
              </a:solidFill>
              <a:ea typeface="微软雅黑" panose="020B0503020204020204" pitchFamily="34"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606209" y="1874897"/>
                <a:ext cx="11020425" cy="4641215"/>
              </a:xfrm>
              <a:prstGeom prst="rect">
                <a:avLst/>
              </a:prstGeom>
              <a:noFill/>
            </p:spPr>
            <p:txBody>
              <a:bodyPr wrap="square" rtlCol="0">
                <a:spAutoFit/>
              </a:bodyPr>
              <a:lstStyle/>
              <a:p>
                <a:r>
                  <a:rPr lang="zh-CN" altLang="en-US" dirty="0">
                    <a:cs typeface="Arial" panose="020B0604020202020204" pitchFamily="34" charset="0"/>
                    <a:sym typeface="Agency FB" panose="020B0503020202020204" pitchFamily="34" charset="0"/>
                  </a:rPr>
                  <a:t>然后，</a:t>
                </a:r>
                <a:r>
                  <a:rPr lang="en-US" altLang="zh-CN" dirty="0">
                    <a:cs typeface="Arial" panose="020B0604020202020204" pitchFamily="34" charset="0"/>
                    <a:sym typeface="Agency FB" panose="020B0503020202020204" pitchFamily="34" charset="0"/>
                  </a:rPr>
                  <a:t>在</a:t>
                </a:r>
                <a:r>
                  <a:rPr lang="zh-CN" altLang="en-US" dirty="0">
                    <a:cs typeface="Arial" panose="020B0604020202020204" pitchFamily="34" charset="0"/>
                    <a:sym typeface="Agency FB" panose="020B0503020202020204" pitchFamily="34" charset="0"/>
                  </a:rPr>
                  <a:t>固定判别器</a:t>
                </a:r>
                <a:r>
                  <a:rPr lang="en-US" altLang="zh-CN" dirty="0" err="1">
                    <a:cs typeface="Arial" panose="020B0604020202020204" pitchFamily="34" charset="0"/>
                    <a:sym typeface="Agency FB" panose="020B0503020202020204" pitchFamily="34" charset="0"/>
                  </a:rPr>
                  <a:t>D的情况下</a:t>
                </a:r>
                <a:r>
                  <a:rPr lang="zh-CN" altLang="en-US" dirty="0">
                    <a:cs typeface="Arial" panose="020B0604020202020204" pitchFamily="34" charset="0"/>
                    <a:sym typeface="Agency FB" panose="020B0503020202020204" pitchFamily="34" charset="0"/>
                  </a:rPr>
                  <a:t>，</a:t>
                </a:r>
                <a:r>
                  <a:rPr lang="en-US" altLang="zh-CN" dirty="0" err="1">
                    <a:cs typeface="Arial" panose="020B0604020202020204" pitchFamily="34" charset="0"/>
                    <a:sym typeface="Agency FB" panose="020B0503020202020204" pitchFamily="34" charset="0"/>
                  </a:rPr>
                  <a:t>我们最优化</a:t>
                </a:r>
                <a:r>
                  <a:rPr lang="zh-CN" altLang="en-US" dirty="0">
                    <a:cs typeface="Arial" panose="020B0604020202020204" pitchFamily="34" charset="0"/>
                    <a:sym typeface="Agency FB" panose="020B0503020202020204" pitchFamily="34" charset="0"/>
                  </a:rPr>
                  <a:t>生成器</a:t>
                </a:r>
                <a:r>
                  <a:rPr lang="en-US" altLang="zh-CN" dirty="0">
                    <a:cs typeface="Arial" panose="020B0604020202020204" pitchFamily="34" charset="0"/>
                    <a:sym typeface="Agency FB" panose="020B0503020202020204" pitchFamily="34" charset="0"/>
                  </a:rPr>
                  <a:t>G</a:t>
                </a:r>
                <a:r>
                  <a:rPr lang="zh-CN" altLang="en-US" dirty="0">
                    <a:cs typeface="Arial" panose="020B0604020202020204" pitchFamily="34" charset="0"/>
                    <a:sym typeface="Agency FB" panose="020B0503020202020204" pitchFamily="34" charset="0"/>
                  </a:rPr>
                  <a:t>，损失函数可定义为：</a:t>
                </a:r>
                <a:endParaRPr lang="en-US" altLang="zh-CN" dirty="0">
                  <a:cs typeface="Arial" panose="020B0604020202020204" pitchFamily="34" charset="0"/>
                  <a:sym typeface="Agency FB" panose="020B0503020202020204" pitchFamily="34" charset="0"/>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m:t>
                          </m:r>
                        </m:e>
                      </m:d>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 </m:t>
                      </m:r>
                    </m:oMath>
                  </m:oMathPara>
                </a14:m>
                <a:endParaRPr lang="en-US" altLang="zh-CN" dirty="0">
                  <a:cs typeface="Arial" panose="020B0604020202020204" pitchFamily="34" charset="0"/>
                  <a:sym typeface="Agency FB" panose="020B0503020202020204" pitchFamily="34" charset="0"/>
                </a:endParaRPr>
              </a:p>
              <a:p>
                <a:r>
                  <a:rPr lang="zh-CN" altLang="en-US" dirty="0">
                    <a:cs typeface="Arial" panose="020B0604020202020204" pitchFamily="34" charset="0"/>
                    <a:sym typeface="Agency FB" panose="020B0503020202020204" pitchFamily="34" charset="0"/>
                  </a:rPr>
                  <a:t>等价于：</a:t>
                </a:r>
                <a:endParaRPr lang="en-US" altLang="zh-CN" dirty="0">
                  <a:cs typeface="Arial" panose="020B0604020202020204" pitchFamily="34" charset="0"/>
                  <a:sym typeface="Agency FB" panose="020B0503020202020204" pitchFamily="34" charset="0"/>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𝑂𝑏𝑗</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e>
                      </m:d>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f>
                        <m:f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2</m:t>
                          </m:r>
                        </m:den>
                      </m:f>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r>
                        <a:rPr lang="en-US" altLang="zh-CN" b="0" i="1" smtClean="0">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f>
                            <m:f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fPr>
                            <m:num>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num>
                            <m:den>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2</m:t>
                              </m:r>
                            </m:den>
                          </m:f>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m:t>
                          </m:r>
                        </m:e>
                      </m:d>
                    </m:oMath>
                  </m:oMathPara>
                </a14:m>
                <a:endParaRPr lang="en-US" altLang="zh-CN" dirty="0">
                  <a:cs typeface="Arial" panose="020B0604020202020204" pitchFamily="34" charset="0"/>
                  <a:sym typeface="Agency FB" panose="020B0503020202020204" pitchFamily="34" charset="0"/>
                </a:endParaRPr>
              </a:p>
              <a:p>
                <a:r>
                  <a:rPr lang="zh-CN" altLang="en-US" dirty="0">
                    <a:solidFill>
                      <a:schemeClr val="tx1"/>
                    </a:solidFill>
                    <a:cs typeface="Arial" panose="020B0604020202020204" pitchFamily="34" charset="0"/>
                    <a:sym typeface="Agency FB" panose="020B0503020202020204" pitchFamily="34" charset="0"/>
                  </a:rPr>
                  <a:t>结合判别器</a:t>
                </a:r>
                <a:r>
                  <a:rPr lang="en-US" altLang="zh-CN" dirty="0">
                    <a:solidFill>
                      <a:schemeClr val="tx1"/>
                    </a:solidFill>
                    <a:cs typeface="Arial" panose="020B0604020202020204" pitchFamily="34" charset="0"/>
                    <a:sym typeface="Agency FB" panose="020B0503020202020204" pitchFamily="34" charset="0"/>
                  </a:rPr>
                  <a:t>D</a:t>
                </a:r>
                <a:r>
                  <a:rPr lang="zh-CN" altLang="en-US" dirty="0">
                    <a:solidFill>
                      <a:schemeClr val="tx1"/>
                    </a:solidFill>
                    <a:cs typeface="Arial" panose="020B0604020202020204" pitchFamily="34" charset="0"/>
                    <a:sym typeface="Agency FB" panose="020B0503020202020204" pitchFamily="34" charset="0"/>
                  </a:rPr>
                  <a:t>的损失函数，可得整体的损失函数如下：</a:t>
                </a:r>
                <a:endParaRPr lang="en-US" altLang="zh-CN" dirty="0">
                  <a:solidFill>
                    <a:schemeClr val="tx1"/>
                  </a:solidFill>
                  <a:cs typeface="Arial" panose="020B0604020202020204" pitchFamily="34" charset="0"/>
                  <a:sym typeface="Agency FB" panose="020B0503020202020204" pitchFamily="34" charset="0"/>
                </a:endParaRPr>
              </a:p>
              <a:p>
                <a:pPr algn="ctr"/>
                <a14:m>
                  <m:oMathPara xmlns:m="http://schemas.openxmlformats.org/officeDocument/2006/math">
                    <m:oMathParaPr>
                      <m:jc m:val="centerGroup"/>
                    </m:oMathParaPr>
                    <m:oMath xmlns:m="http://schemas.openxmlformats.org/officeDocument/2006/math">
                      <m:func>
                        <m:funcPr>
                          <m:ctrlPr>
                            <a:rPr lang="en-US" altLang="zh-CN"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funcPr>
                        <m:fName>
                          <m:limLow>
                            <m:limLowPr>
                              <m:ctrlPr>
                                <a:rPr lang="en-US" altLang="zh-CN"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limLowPr>
                            <m:e>
                              <m:r>
                                <m:rPr>
                                  <m:sty m:val="p"/>
                                </m:rPr>
                                <a:rPr lang="en-US" altLang="zh-CN" i="0"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min</m:t>
                              </m:r>
                            </m:e>
                            <m:lim>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𝐺</m:t>
                              </m:r>
                            </m:lim>
                          </m:limLow>
                        </m:fName>
                        <m:e>
                          <m:func>
                            <m:funcPr>
                              <m:ctrlPr>
                                <a:rPr lang="en-US" altLang="zh-CN"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funcPr>
                            <m:fName>
                              <m:limLow>
                                <m:limLowPr>
                                  <m:ctrlPr>
                                    <a:rPr lang="en-US" altLang="zh-CN"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limLowPr>
                                <m:e>
                                  <m:r>
                                    <m:rPr>
                                      <m:sty m:val="p"/>
                                    </m:rPr>
                                    <a:rPr lang="en-US" altLang="zh-CN" i="0"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max</m:t>
                                  </m:r>
                                </m:e>
                                <m:lim>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𝐷</m:t>
                                  </m:r>
                                </m:lim>
                              </m:limLow>
                            </m:fName>
                            <m:e>
                              <m:r>
                                <a:rPr lang="en-US" altLang="zh-CN" b="0" i="1" smtClean="0">
                                  <a:solidFill>
                                    <a:schemeClr val="tx1"/>
                                  </a:solidFill>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𝑜𝑏𝑗</m:t>
                              </m:r>
                              <m:d>
                                <m:dPr>
                                  <m:ctrlP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dPr>
                                <m:e>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𝐷</m:t>
                                  </m:r>
                                  <m:r>
                                    <a:rPr lang="en-US" altLang="zh-CN" b="0" i="1" smtClean="0">
                                      <a:solidFill>
                                        <a:schemeClr val="tx1"/>
                                      </a:solidFill>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𝐺</m:t>
                                  </m:r>
                                </m:e>
                              </m:d>
                              <m:r>
                                <a:rPr lang="en-US" altLang="zh-CN" b="0" i="1" smtClean="0">
                                  <a:solidFill>
                                    <a:schemeClr val="tx1"/>
                                  </a:solidFill>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r>
                                <a:rPr lang="en-US" altLang="zh-CN" b="0" i="1" smtClean="0">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m:t>
                                  </m:r>
                                </m:e>
                              </m:d>
                              <m:r>
                                <a:rPr lang="en-US" altLang="zh-CN" b="0" i="1" smtClean="0">
                                  <a:solidFill>
                                    <a:schemeClr val="tx1"/>
                                  </a:solidFill>
                                  <a:latin typeface="Cambria Math" panose="02040503050406030204" pitchFamily="18" charset="0"/>
                                  <a:ea typeface="MS Mincho" charset="0"/>
                                  <a:cs typeface="Cambria Math" panose="02040503050406030204" pitchFamily="18" charset="0"/>
                                  <a:sym typeface="Agency FB" panose="020B0503020202020204" pitchFamily="34" charset="0"/>
                                </a:rPr>
                                <m:t>}</m:t>
                              </m:r>
                            </m:e>
                          </m:func>
                        </m:e>
                      </m:func>
                    </m:oMath>
                  </m:oMathPara>
                </a14:m>
                <a:endParaRPr lang="en-US" altLang="zh-CN" dirty="0">
                  <a:cs typeface="Arial" panose="020B0604020202020204" pitchFamily="34" charset="0"/>
                </a:endParaRPr>
              </a:p>
              <a:p>
                <a:r>
                  <a:rPr lang="zh-CN" altLang="en-US" dirty="0">
                    <a:cs typeface="Arial" panose="020B0604020202020204" pitchFamily="34" charset="0"/>
                  </a:rPr>
                  <a:t>即：先求</a:t>
                </a:r>
                <a:r>
                  <a:rPr lang="zh-CN" altLang="en-US" dirty="0">
                    <a:cs typeface="Arial" panose="020B0604020202020204" pitchFamily="34" charset="0"/>
                    <a:sym typeface="Agency FB" panose="020B0503020202020204" pitchFamily="34" charset="0"/>
                  </a:rPr>
                  <a:t>固定</a:t>
                </a:r>
                <a:r>
                  <a:rPr lang="en-US" altLang="zh-CN" dirty="0" err="1">
                    <a:cs typeface="Arial" panose="020B0604020202020204" pitchFamily="34" charset="0"/>
                    <a:sym typeface="Agency FB" panose="020B0503020202020204" pitchFamily="34" charset="0"/>
                  </a:rPr>
                  <a:t>生成器G</a:t>
                </a:r>
                <a:r>
                  <a:rPr lang="zh-CN" altLang="en-US" dirty="0">
                    <a:cs typeface="Arial" panose="020B0604020202020204" pitchFamily="34" charset="0"/>
                    <a:sym typeface="Agency FB" panose="020B0503020202020204" pitchFamily="34" charset="0"/>
                  </a:rPr>
                  <a:t>使</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r>
                      <a:rPr lang="en-US" altLang="zh-CN" b="0" i="1" smtClean="0">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m:t>
                        </m:r>
                      </m:e>
                    </m:d>
                  </m:oMath>
                </a14:m>
                <a:r>
                  <a:rPr lang="zh-CN" altLang="en-US" dirty="0">
                    <a:cs typeface="Arial" panose="020B0604020202020204" pitchFamily="34" charset="0"/>
                  </a:rPr>
                  <a:t>最大化时的</a:t>
                </a:r>
                <a:r>
                  <a:rPr lang="en-US" altLang="zh-CN" dirty="0">
                    <a:cs typeface="Arial" panose="020B0604020202020204" pitchFamily="34" charset="0"/>
                  </a:rPr>
                  <a:t>D</a:t>
                </a:r>
                <a:r>
                  <a:rPr lang="zh-CN" altLang="en-US" dirty="0">
                    <a:cs typeface="Arial" panose="020B0604020202020204" pitchFamily="34" charset="0"/>
                  </a:rPr>
                  <a:t>，再求固定判别器</a:t>
                </a:r>
                <a:r>
                  <a:rPr lang="en-US" altLang="zh-CN" dirty="0">
                    <a:cs typeface="Arial" panose="020B0604020202020204" pitchFamily="34" charset="0"/>
                  </a:rPr>
                  <a:t>D</a:t>
                </a:r>
                <a:r>
                  <a:rPr lang="zh-CN" altLang="en-US" dirty="0">
                    <a:cs typeface="Arial" panose="020B0604020202020204" pitchFamily="34" charset="0"/>
                  </a:rPr>
                  <a:t>使</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𝑑𝑎𝑡𝑎</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sub>
                    </m:s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𝑙𝑜𝑔𝐷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𝑥</m:t>
                        </m:r>
                      </m:e>
                    </m:d>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𝐸</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sSub>
                          <m:sSub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sSub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𝑝</m:t>
                            </m:r>
                          </m:e>
                          <m:sub>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sub>
                        </m:sSub>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sub>
                    </m:sSub>
                    <m:r>
                      <m:rPr>
                        <m:sty m:val="p"/>
                      </m:r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log</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1</m:t>
                    </m:r>
                    <m:r>
                      <a:rPr lang="en-US" altLang="zh-CN" i="1">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𝐷</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𝐺</m:t>
                        </m:r>
                        <m:d>
                          <m:dPr>
                            <m:ctrlP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ctrlPr>
                          </m:dPr>
                          <m:e>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𝑧</m:t>
                            </m:r>
                          </m:e>
                        </m:d>
                        <m:r>
                          <a:rPr lang="en-US" altLang="zh-CN" i="1">
                            <a:latin typeface="Cambria Math" panose="02040503050406030204" pitchFamily="18" charset="0"/>
                            <a:ea typeface="Cambria Math" panose="02040503050406030204" pitchFamily="18" charset="0"/>
                            <a:cs typeface="Cambria Math" panose="02040503050406030204" pitchFamily="18" charset="0"/>
                            <a:sym typeface="Agency FB" panose="020B0503020202020204" pitchFamily="34" charset="0"/>
                          </a:rPr>
                          <m:t>)</m:t>
                        </m:r>
                      </m:e>
                    </m:d>
                  </m:oMath>
                </a14:m>
                <a:r>
                  <a:rPr lang="zh-CN" altLang="en-US" dirty="0">
                    <a:cs typeface="Arial" panose="020B0604020202020204" pitchFamily="34" charset="0"/>
                  </a:rPr>
                  <a:t>最小化时的</a:t>
                </a:r>
                <a:r>
                  <a:rPr lang="en-US" altLang="zh-CN" dirty="0">
                    <a:cs typeface="Arial" panose="020B0604020202020204" pitchFamily="34" charset="0"/>
                  </a:rPr>
                  <a:t>G</a:t>
                </a:r>
                <a:r>
                  <a:rPr lang="zh-CN" altLang="en-US" dirty="0">
                    <a:cs typeface="Arial" panose="020B0604020202020204" pitchFamily="34" charset="0"/>
                  </a:rPr>
                  <a:t>。</a:t>
                </a:r>
                <a:endParaRPr lang="en-US" altLang="zh-CN" dirty="0">
                  <a:cs typeface="Arial" panose="020B0604020202020204" pitchFamily="34" charset="0"/>
                </a:endParaRPr>
              </a:p>
              <a:p>
                <a:r>
                  <a:rPr lang="en-US" altLang="zh-CN" b="0" i="0" dirty="0">
                    <a:solidFill>
                      <a:srgbClr val="191B1F"/>
                    </a:solidFill>
                    <a:effectLst/>
                    <a:cs typeface="Arial" panose="020B0604020202020204" pitchFamily="34" charset="0"/>
                  </a:rPr>
                  <a:t>       </a:t>
                </a:r>
                <a:r>
                  <a:rPr lang="zh-CN" altLang="en-US" b="0" i="0" dirty="0">
                    <a:solidFill>
                      <a:srgbClr val="191B1F"/>
                    </a:solidFill>
                    <a:effectLst/>
                    <a:cs typeface="Arial" panose="020B0604020202020204" pitchFamily="34" charset="0"/>
                  </a:rPr>
                  <a:t>此外，</a:t>
                </a:r>
                <a:r>
                  <a:rPr lang="en-US" altLang="zh-CN" b="0" i="0" dirty="0">
                    <a:solidFill>
                      <a:srgbClr val="191B1F"/>
                    </a:solidFill>
                    <a:effectLst/>
                    <a:cs typeface="Arial" panose="020B0604020202020204" pitchFamily="34" charset="0"/>
                  </a:rPr>
                  <a:t>GAN</a:t>
                </a:r>
                <a:r>
                  <a:rPr lang="zh-CN" altLang="en-US" b="0" i="0" dirty="0">
                    <a:solidFill>
                      <a:srgbClr val="191B1F"/>
                    </a:solidFill>
                    <a:effectLst/>
                    <a:cs typeface="Arial" panose="020B0604020202020204" pitchFamily="34" charset="0"/>
                  </a:rPr>
                  <a:t>中最大最小化上述目标函数</a:t>
                </a:r>
                <a14:m>
                  <m:oMath xmlns:m="http://schemas.openxmlformats.org/officeDocument/2006/math">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𝑜𝑏𝑗</m:t>
                    </m:r>
                    <m:d>
                      <m:dPr>
                        <m:ctrlP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ctrlPr>
                      </m:dPr>
                      <m:e>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𝐷</m:t>
                        </m:r>
                        <m:r>
                          <a:rPr lang="en-US" altLang="zh-CN" b="0" i="1" smtClean="0">
                            <a:solidFill>
                              <a:schemeClr val="tx1"/>
                            </a:solidFill>
                            <a:latin typeface="Cambria Math" panose="02040503050406030204" pitchFamily="18" charset="0"/>
                            <a:ea typeface="MS Mincho" charset="0"/>
                            <a:cs typeface="Cambria Math" panose="02040503050406030204" pitchFamily="18" charset="0"/>
                            <a:sym typeface="Agency FB" panose="020B0503020202020204" pitchFamily="34" charset="0"/>
                          </a:rPr>
                          <m:t>,</m:t>
                        </m:r>
                        <m:r>
                          <a:rPr lang="en-US" altLang="zh-CN" b="0" i="1" smtClean="0">
                            <a:solidFill>
                              <a:schemeClr val="tx1"/>
                            </a:solidFill>
                            <a:latin typeface="Cambria Math" panose="02040503050406030204" pitchFamily="18" charset="0"/>
                            <a:cs typeface="Cambria Math" panose="02040503050406030204" pitchFamily="18" charset="0"/>
                            <a:sym typeface="Agency FB" panose="020B0503020202020204" pitchFamily="34" charset="0"/>
                          </a:rPr>
                          <m:t>𝐺</m:t>
                        </m:r>
                      </m:e>
                    </m:d>
                  </m:oMath>
                </a14:m>
                <a:r>
                  <a:rPr lang="zh-CN" altLang="en-US" dirty="0">
                    <a:solidFill>
                      <a:srgbClr val="191B1F"/>
                    </a:solidFill>
                    <a:cs typeface="Arial" panose="020B0604020202020204" pitchFamily="34" charset="0"/>
                  </a:rPr>
                  <a:t>等价于最大最小化分布</a:t>
                </a:r>
                <a14:m>
                  <m:oMath xmlns:m="http://schemas.openxmlformats.org/officeDocument/2006/math">
                    <m:sSub>
                      <m:sSubPr>
                        <m:ctrlPr>
                          <a:rPr lang="en-US" altLang="zh-CN" b="0" i="1" smtClean="0">
                            <a:solidFill>
                              <a:srgbClr val="191B1F"/>
                            </a:solidFill>
                            <a:effectLst/>
                            <a:latin typeface="Cambria Math" panose="02040503050406030204" pitchFamily="18" charset="0"/>
                            <a:cs typeface="Cambria Math" panose="02040503050406030204" pitchFamily="18" charset="0"/>
                          </a:rPr>
                        </m:ctrlPr>
                      </m:sSubPr>
                      <m:e>
                        <m:r>
                          <a:rPr lang="en-US" altLang="zh-CN" b="0" i="1" smtClean="0">
                            <a:solidFill>
                              <a:srgbClr val="191B1F"/>
                            </a:solidFill>
                            <a:effectLst/>
                            <a:latin typeface="Cambria Math" panose="02040503050406030204" pitchFamily="18" charset="0"/>
                            <a:cs typeface="Cambria Math" panose="02040503050406030204" pitchFamily="18" charset="0"/>
                          </a:rPr>
                          <m:t>𝑃</m:t>
                        </m:r>
                      </m:e>
                      <m:sub>
                        <m:r>
                          <a:rPr lang="en-US" altLang="zh-CN" b="0" i="1" smtClean="0">
                            <a:solidFill>
                              <a:srgbClr val="191B1F"/>
                            </a:solidFill>
                            <a:effectLst/>
                            <a:latin typeface="Cambria Math" panose="02040503050406030204" pitchFamily="18" charset="0"/>
                            <a:cs typeface="Cambria Math" panose="02040503050406030204" pitchFamily="18" charset="0"/>
                          </a:rPr>
                          <m:t>𝑑𝑎𝑡𝑎</m:t>
                        </m:r>
                      </m:sub>
                    </m:sSub>
                  </m:oMath>
                </a14:m>
                <a:r>
                  <a:rPr lang="zh-CN" altLang="en-US" b="0" i="0" dirty="0">
                    <a:solidFill>
                      <a:srgbClr val="191B1F"/>
                    </a:solidFill>
                    <a:effectLst/>
                    <a:cs typeface="Arial" panose="020B0604020202020204" pitchFamily="34" charset="0"/>
                  </a:rPr>
                  <a:t>和分布</a:t>
                </a:r>
                <a14:m>
                  <m:oMath xmlns:m="http://schemas.openxmlformats.org/officeDocument/2006/math">
                    <m:sSub>
                      <m:sSubPr>
                        <m:ctrlPr>
                          <a:rPr lang="en-US" altLang="zh-CN" i="1">
                            <a:solidFill>
                              <a:srgbClr val="191B1F"/>
                            </a:solidFill>
                            <a:latin typeface="Cambria Math" panose="02040503050406030204" pitchFamily="18" charset="0"/>
                            <a:cs typeface="Cambria Math" panose="02040503050406030204" pitchFamily="18" charset="0"/>
                          </a:rPr>
                        </m:ctrlPr>
                      </m:sSubPr>
                      <m:e>
                        <m:r>
                          <a:rPr lang="en-US" altLang="zh-CN" i="1">
                            <a:solidFill>
                              <a:srgbClr val="191B1F"/>
                            </a:solidFill>
                            <a:latin typeface="Cambria Math" panose="02040503050406030204" pitchFamily="18" charset="0"/>
                            <a:cs typeface="Cambria Math" panose="02040503050406030204" pitchFamily="18" charset="0"/>
                          </a:rPr>
                          <m:t>𝑃</m:t>
                        </m:r>
                      </m:e>
                      <m:sub>
                        <m:r>
                          <a:rPr lang="en-US" altLang="zh-CN" b="0" i="1" smtClean="0">
                            <a:solidFill>
                              <a:srgbClr val="191B1F"/>
                            </a:solidFill>
                            <a:latin typeface="Cambria Math" panose="02040503050406030204" pitchFamily="18" charset="0"/>
                            <a:cs typeface="Cambria Math" panose="02040503050406030204" pitchFamily="18" charset="0"/>
                          </a:rPr>
                          <m:t>𝐺</m:t>
                        </m:r>
                      </m:sub>
                    </m:sSub>
                  </m:oMath>
                </a14:m>
                <a:r>
                  <a:rPr lang="zh-CN" altLang="en-US" b="0" i="0" dirty="0">
                    <a:solidFill>
                      <a:srgbClr val="191B1F"/>
                    </a:solidFill>
                    <a:effectLst/>
                    <a:cs typeface="Arial" panose="020B0604020202020204" pitchFamily="34" charset="0"/>
                  </a:rPr>
                  <a:t>之间的</a:t>
                </a:r>
                <a:r>
                  <a:rPr lang="en-US" altLang="zh-CN" b="0" i="0" dirty="0">
                    <a:solidFill>
                      <a:srgbClr val="191B1F"/>
                    </a:solidFill>
                    <a:effectLst/>
                    <a:cs typeface="Arial" panose="020B0604020202020204" pitchFamily="34" charset="0"/>
                  </a:rPr>
                  <a:t>JS</a:t>
                </a:r>
                <a:r>
                  <a:rPr lang="zh-CN" altLang="en-US" b="0" i="0" dirty="0">
                    <a:solidFill>
                      <a:srgbClr val="191B1F"/>
                    </a:solidFill>
                    <a:effectLst/>
                    <a:cs typeface="Arial" panose="020B0604020202020204" pitchFamily="34" charset="0"/>
                  </a:rPr>
                  <a:t>散度。</a:t>
                </a:r>
                <a:endParaRPr lang="zh-CN" altLang="en-US" dirty="0">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606209" y="1874897"/>
                <a:ext cx="11020425" cy="4641215"/>
              </a:xfrm>
              <a:prstGeom prst="rect">
                <a:avLst/>
              </a:prstGeom>
              <a:blipFill rotWithShape="1">
                <a:blip r:embed="rId1"/>
                <a:stretch>
                  <a:fillRect l="-4" t="-8" r="4" b="8"/>
                </a:stretch>
              </a:blipFill>
            </p:spPr>
            <p:txBody>
              <a:bodyPr/>
              <a:lstStyle/>
              <a:p>
                <a:r>
                  <a:rPr lang="zh-CN" altLang="en-US">
                    <a:noFill/>
                  </a:rPr>
                  <a:t> </a:t>
                </a:r>
              </a:p>
            </p:txBody>
          </p:sp>
        </mc:Fallback>
      </mc:AlternateContent>
      <p:sp>
        <p:nvSpPr>
          <p:cNvPr id="5"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49983" y="1303331"/>
            <a:ext cx="42691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latin typeface="Agency FB" panose="020B0503020202020204" pitchFamily="34" charset="0"/>
                <a:ea typeface="微软雅黑" panose="020B0503020204020204" pitchFamily="34" charset="-122"/>
                <a:sym typeface="Agency FB" panose="020B0503020202020204" pitchFamily="34" charset="0"/>
              </a:rPr>
              <a:t>GAN</a:t>
            </a:r>
            <a:r>
              <a:rPr lang="zh-CN" altLang="en-US" sz="2800" b="1" dirty="0">
                <a:latin typeface="Agency FB" panose="020B0503020202020204" pitchFamily="34" charset="0"/>
                <a:ea typeface="微软雅黑" panose="020B0503020204020204" pitchFamily="34" charset="-122"/>
                <a:sym typeface="Agency FB" panose="020B0503020202020204" pitchFamily="34" charset="0"/>
              </a:rPr>
              <a:t>的学习方法</a:t>
            </a:r>
            <a:endParaRPr lang="zh-CN" altLang="en-US" sz="2800" b="1"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230" name="矩形 2"/>
          <p:cNvSpPr>
            <a:spLocks noChangeArrowheads="1"/>
          </p:cNvSpPr>
          <p:nvPr/>
        </p:nvSpPr>
        <p:spPr bwMode="auto">
          <a:xfrm>
            <a:off x="745807" y="2014193"/>
            <a:ext cx="1070038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latinLnBrk="0" hangingPunct="1">
              <a:lnSpc>
                <a:spcPct val="150000"/>
              </a:lnSpc>
              <a:spcBef>
                <a:spcPts val="1000"/>
              </a:spcBef>
            </a:pPr>
            <a:r>
              <a:rPr lang="zh-CN" altLang="en-US" sz="2000">
                <a:latin typeface="Agency FB" panose="020B0503020202020204" pitchFamily="34" charset="0"/>
                <a:ea typeface="微软雅黑" panose="020B0503020204020204" pitchFamily="34" charset="-122"/>
                <a:sym typeface="Agency FB" panose="020B0503020202020204" pitchFamily="34" charset="0"/>
              </a:rPr>
              <a:t> </a:t>
            </a: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68972" y="1724457"/>
                <a:ext cx="10700385" cy="5100320"/>
              </a:xfrm>
              <a:prstGeom prst="rect">
                <a:avLst/>
              </a:prstGeom>
              <a:noFill/>
            </p:spPr>
            <p:txBody>
              <a:bodyPr wrap="square" rtlCol="0">
                <a:spAutoFit/>
              </a:bodyPr>
              <a:lstStyle/>
              <a:p>
                <a:pPr eaLnBrk="1" latinLnBrk="0" hangingPunct="1">
                  <a:lnSpc>
                    <a:spcPct val="150000"/>
                  </a:lnSpc>
                </a:pPr>
                <a:r>
                  <a:rPr lang="en-US" altLang="zh-CN" dirty="0"/>
                  <a:t>        </a:t>
                </a:r>
                <a:r>
                  <a:rPr lang="en-US" altLang="zh-CN" dirty="0" err="1"/>
                  <a:t>总之</a:t>
                </a:r>
                <a:r>
                  <a:rPr lang="zh-CN" altLang="en-US" dirty="0"/>
                  <a:t>，</a:t>
                </a:r>
                <a:r>
                  <a:rPr lang="en-US" altLang="zh-CN" dirty="0" err="1"/>
                  <a:t>对于GAN的学习过程</a:t>
                </a:r>
                <a:r>
                  <a:rPr lang="zh-CN" altLang="en-US" dirty="0"/>
                  <a:t>，既</a:t>
                </a:r>
                <a:r>
                  <a:rPr lang="en-US" altLang="zh-CN" dirty="0" err="1"/>
                  <a:t>需要训练</a:t>
                </a:r>
                <a:r>
                  <a:rPr lang="zh-CN" altLang="en-US" dirty="0"/>
                  <a:t>判别</a:t>
                </a:r>
                <a:r>
                  <a:rPr lang="en-US" altLang="zh-CN" dirty="0" err="1"/>
                  <a:t>模型D来最大化</a:t>
                </a:r>
                <a:r>
                  <a:rPr lang="zh-CN" altLang="en-US" dirty="0"/>
                  <a:t>判别</a:t>
                </a:r>
                <a:r>
                  <a:rPr lang="en-US" altLang="zh-CN" dirty="0" err="1"/>
                  <a:t>数据</a:t>
                </a:r>
                <a:r>
                  <a:rPr lang="zh-CN" altLang="en-US" dirty="0"/>
                  <a:t>来</a:t>
                </a:r>
                <a:r>
                  <a:rPr lang="en-US" altLang="zh-CN" dirty="0" err="1"/>
                  <a:t>源于真实数据</a:t>
                </a:r>
                <a:r>
                  <a:rPr lang="zh-CN" altLang="en-US" dirty="0"/>
                  <a:t>分布</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charset="-122"/>
                            <a:cs typeface="Times New Roman" panose="02020603050405020304" pitchFamily="18" charset="0"/>
                          </a:rPr>
                          <m:t>𝑃</m:t>
                        </m:r>
                      </m:e>
                      <m:sub>
                        <m:r>
                          <a:rPr lang="en-US" altLang="zh-CN" i="1">
                            <a:latin typeface="Cambria Math" panose="02040503050406030204" pitchFamily="18" charset="0"/>
                            <a:ea typeface="等线" panose="02010600030101010101" charset="-122"/>
                            <a:cs typeface="Times New Roman" panose="02020603050405020304" pitchFamily="18" charset="0"/>
                          </a:rPr>
                          <m:t>𝑑𝑎𝑡𝑎</m:t>
                        </m:r>
                      </m:sub>
                    </m:sSub>
                    <m:r>
                      <a:rPr lang="zh-CN" altLang="en-US" dirty="0" err="1">
                        <a:latin typeface="Cambria Math" panose="02040503050406030204" pitchFamily="18" charset="0"/>
                      </a:rPr>
                      <m:t>与</m:t>
                    </m:r>
                  </m:oMath>
                </a14:m>
                <a:r>
                  <a:rPr lang="zh-CN" altLang="en-US" dirty="0"/>
                  <a:t>来源于</a:t>
                </a:r>
                <a:r>
                  <a:rPr lang="en-US" altLang="zh-CN" dirty="0" err="1"/>
                  <a:t>伪数据分布</a:t>
                </a:r>
                <a14:m>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𝑃</m:t>
                        </m:r>
                      </m:e>
                      <m:sub>
                        <m:r>
                          <a:rPr lang="en-US" i="1">
                            <a:latin typeface="Cambria Math" panose="02040503050406030204" pitchFamily="18" charset="0"/>
                            <a:cs typeface="Cambria Math" panose="02040503050406030204" pitchFamily="18" charset="0"/>
                          </a:rPr>
                          <m:t>𝐺</m:t>
                        </m:r>
                      </m:sub>
                    </m:sSub>
                  </m:oMath>
                </a14:m>
                <a:r>
                  <a:rPr lang="en-US" altLang="zh-CN" dirty="0" err="1"/>
                  <a:t>的准确率</a:t>
                </a:r>
                <a:r>
                  <a:rPr lang="zh-CN" altLang="en-US" dirty="0"/>
                  <a:t>，</a:t>
                </a:r>
                <a:r>
                  <a:rPr lang="en-US" altLang="zh-CN" dirty="0" err="1"/>
                  <a:t>同时</a:t>
                </a:r>
                <a:r>
                  <a:rPr lang="zh-CN" altLang="en-US" dirty="0"/>
                  <a:t>，</a:t>
                </a:r>
                <a:r>
                  <a:rPr lang="en-US" altLang="zh-CN" dirty="0" err="1"/>
                  <a:t>我们</a:t>
                </a:r>
                <a:r>
                  <a:rPr lang="zh-CN" altLang="en-US" dirty="0"/>
                  <a:t>也</a:t>
                </a:r>
                <a:r>
                  <a:rPr lang="en-US" altLang="zh-CN" dirty="0" err="1"/>
                  <a:t>需要训练</a:t>
                </a:r>
                <a:r>
                  <a:rPr lang="zh-CN" altLang="en-US" dirty="0"/>
                  <a:t>生成</a:t>
                </a:r>
                <a:r>
                  <a:rPr lang="en-US" altLang="zh-CN" dirty="0" err="1"/>
                  <a:t>模型G来最小化log</a:t>
                </a:r>
                <a:r>
                  <a:rPr lang="en-US" altLang="zh-CN" dirty="0"/>
                  <a:t>(1 − D(G(z)))</a:t>
                </a:r>
                <a:r>
                  <a:rPr lang="zh-CN" altLang="en-US" dirty="0"/>
                  <a:t>。</a:t>
                </a:r>
                <a:endParaRPr lang="en-US" altLang="zh-CN" dirty="0"/>
              </a:p>
              <a:p>
                <a:pPr eaLnBrk="1" hangingPunct="1">
                  <a:lnSpc>
                    <a:spcPct val="150000"/>
                  </a:lnSpc>
                </a:pPr>
                <a:r>
                  <a:rPr lang="en-US" altLang="zh-CN" dirty="0"/>
                  <a:t>       </a:t>
                </a:r>
                <a:r>
                  <a:rPr lang="en-US" altLang="zh-CN" dirty="0" err="1"/>
                  <a:t>这里</a:t>
                </a:r>
                <a:r>
                  <a:rPr lang="zh-CN" altLang="en-US" dirty="0"/>
                  <a:t>通常</a:t>
                </a:r>
                <a:r>
                  <a:rPr lang="en-US" altLang="zh-CN" dirty="0" err="1"/>
                  <a:t>采用交替优化的方法</a:t>
                </a:r>
                <a:r>
                  <a:rPr lang="zh-CN" altLang="en-US" dirty="0"/>
                  <a:t>：</a:t>
                </a:r>
                <a:r>
                  <a:rPr lang="en-US" altLang="zh-CN" dirty="0" err="1"/>
                  <a:t>先固定生成器G</a:t>
                </a:r>
                <a:r>
                  <a:rPr lang="zh-CN" altLang="en-US" dirty="0"/>
                  <a:t>，</a:t>
                </a:r>
                <a:r>
                  <a:rPr lang="en-US" altLang="zh-CN" dirty="0" err="1"/>
                  <a:t>优化判别器D</a:t>
                </a:r>
                <a:r>
                  <a:rPr lang="zh-CN" altLang="en-US" dirty="0"/>
                  <a:t>，</a:t>
                </a:r>
                <a:r>
                  <a:rPr lang="en-US" altLang="zh-CN" dirty="0" err="1"/>
                  <a:t>使得D的判别准确率最大化</a:t>
                </a:r>
                <a:r>
                  <a:rPr lang="zh-CN" altLang="en-US" dirty="0"/>
                  <a:t>；</a:t>
                </a:r>
                <a:r>
                  <a:rPr lang="en-US" altLang="zh-CN" dirty="0" err="1"/>
                  <a:t>然后固定判别器D</a:t>
                </a:r>
                <a:r>
                  <a:rPr lang="zh-CN" altLang="en-US" dirty="0"/>
                  <a:t>，</a:t>
                </a:r>
                <a:r>
                  <a:rPr lang="en-US" altLang="zh-CN" dirty="0" err="1"/>
                  <a:t>优化生成器G</a:t>
                </a:r>
                <a:r>
                  <a:rPr lang="zh-CN" altLang="en-US" dirty="0"/>
                  <a:t>，</a:t>
                </a:r>
                <a:r>
                  <a:rPr lang="en-US" altLang="zh-CN" dirty="0" err="1"/>
                  <a:t>使得log</a:t>
                </a:r>
                <a:r>
                  <a:rPr lang="en-US" altLang="zh-CN" dirty="0"/>
                  <a:t>(1 − D(G(z)))</a:t>
                </a:r>
                <a:r>
                  <a:rPr lang="en-US" altLang="zh-CN" dirty="0" err="1"/>
                  <a:t>最小化</a:t>
                </a:r>
                <a:r>
                  <a:rPr lang="zh-CN" altLang="en-US" dirty="0"/>
                  <a:t>。</a:t>
                </a:r>
                <a:r>
                  <a:rPr lang="en-US" altLang="zh-CN" dirty="0" err="1"/>
                  <a:t>当且仅当</a:t>
                </a:r>
                <a14:m>
                  <m:oMath xmlns:m="http://schemas.openxmlformats.org/officeDocument/2006/math">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等线" panose="02010600030101010101" charset="-122"/>
                            <a:cs typeface="Times New Roman" panose="02020603050405020304" pitchFamily="18" charset="0"/>
                          </a:rPr>
                          <m:t>𝑃</m:t>
                        </m:r>
                      </m:e>
                      <m:sub>
                        <m:r>
                          <a:rPr lang="en-US" altLang="zh-CN" sz="1800" i="1">
                            <a:latin typeface="Cambria Math" panose="02040503050406030204" pitchFamily="18" charset="0"/>
                            <a:ea typeface="等线" panose="02010600030101010101" charset="-122"/>
                            <a:cs typeface="Times New Roman" panose="02020603050405020304" pitchFamily="18" charset="0"/>
                          </a:rPr>
                          <m:t>𝑑𝑎𝑡𝑎</m:t>
                        </m:r>
                      </m:sub>
                    </m:sSub>
                    <m:r>
                      <a:rPr lang="en-US" altLang="zh-CN" sz="1800">
                        <a:effectLst/>
                        <a:latin typeface="Cambria Math" panose="02040503050406030204" pitchFamily="18" charset="0"/>
                        <a:ea typeface="等线" panose="02010600030101010101" charset="-122"/>
                        <a:cs typeface="Times New Roman" panose="02020603050405020304" pitchFamily="18" charset="0"/>
                      </a:rPr>
                      <m:t>=</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𝑃</m:t>
                        </m:r>
                      </m:e>
                      <m:sub>
                        <m:r>
                          <a:rPr lang="en-US" i="1">
                            <a:latin typeface="Cambria Math" panose="02040503050406030204" pitchFamily="18" charset="0"/>
                            <a:cs typeface="Cambria Math" panose="02040503050406030204" pitchFamily="18" charset="0"/>
                          </a:rPr>
                          <m:t>𝐺</m:t>
                        </m:r>
                      </m:sub>
                    </m:sSub>
                  </m:oMath>
                </a14:m>
                <a:r>
                  <a:rPr lang="en-US" altLang="zh-CN" dirty="0" err="1"/>
                  <a:t>时达到全局最优解</a:t>
                </a:r>
                <a:r>
                  <a:rPr lang="zh-CN" altLang="en-US" dirty="0" err="1"/>
                  <a:t>，即判别器判别</a:t>
                </a:r>
                <a:r>
                  <a:rPr lang="zh-CN" altLang="en-US" dirty="0" err="1">
                    <a:sym typeface="+mn-ea"/>
                  </a:rPr>
                  <a:t>正确的</a:t>
                </a:r>
                <a:r>
                  <a:rPr lang="zh-CN" altLang="en-US" dirty="0" err="1"/>
                  <a:t>概率为</a:t>
                </a:r>
                <a:r>
                  <a:rPr lang="en-US" altLang="zh-CN" dirty="0" err="1"/>
                  <a:t>50%</a:t>
                </a:r>
                <a:r>
                  <a:rPr lang="zh-CN" altLang="en-US" dirty="0"/>
                  <a:t>。</a:t>
                </a:r>
                <a:endParaRPr lang="en-US" altLang="zh-CN" dirty="0"/>
              </a:p>
              <a:p>
                <a:pPr eaLnBrk="1" hangingPunct="1">
                  <a:lnSpc>
                    <a:spcPct val="150000"/>
                  </a:lnSpc>
                </a:pPr>
                <a:r>
                  <a:rPr lang="en-US" altLang="zh-CN" dirty="0"/>
                  <a:t>       </a:t>
                </a:r>
                <a:r>
                  <a:rPr lang="en-US" altLang="zh-CN" dirty="0" err="1"/>
                  <a:t>训练GAN时</a:t>
                </a:r>
                <a:r>
                  <a:rPr lang="zh-CN" altLang="en-US" dirty="0"/>
                  <a:t>，</a:t>
                </a:r>
                <a:r>
                  <a:rPr lang="en-US" altLang="zh-CN" dirty="0" err="1"/>
                  <a:t>同一轮参数更新中</a:t>
                </a:r>
                <a:r>
                  <a:rPr lang="zh-CN" altLang="en-US" dirty="0"/>
                  <a:t>，</a:t>
                </a:r>
                <a:r>
                  <a:rPr lang="en-US" altLang="zh-CN" dirty="0" err="1"/>
                  <a:t>一般</a:t>
                </a:r>
                <a:r>
                  <a:rPr lang="zh-CN" altLang="en-US" dirty="0"/>
                  <a:t>先</a:t>
                </a:r>
                <a:r>
                  <a:rPr lang="en-US" altLang="zh-CN" dirty="0" err="1"/>
                  <a:t>对D的参数更新k次</a:t>
                </a:r>
                <a:r>
                  <a:rPr lang="zh-CN" altLang="en-US" dirty="0"/>
                  <a:t>，</a:t>
                </a:r>
                <a:r>
                  <a:rPr lang="en-US" altLang="zh-CN" dirty="0"/>
                  <a:t>再对G的参数更新1次</a:t>
                </a:r>
                <a:r>
                  <a:rPr lang="zh-CN" altLang="en-US"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668972" y="1724457"/>
                <a:ext cx="10700385" cy="5100320"/>
              </a:xfrm>
              <a:prstGeom prst="rect">
                <a:avLst/>
              </a:prstGeom>
              <a:blipFill rotWithShape="1">
                <a:blip r:embed="rId1"/>
                <a:stretch>
                  <a:fillRect l="-3" t="-8" r="3" b="8"/>
                </a:stretch>
              </a:blipFill>
            </p:spPr>
            <p:txBody>
              <a:bodyPr/>
              <a:lstStyle/>
              <a:p>
                <a:r>
                  <a:rPr lang="zh-CN" altLang="en-US">
                    <a:noFill/>
                  </a:rPr>
                  <a:t> </a:t>
                </a:r>
              </a:p>
            </p:txBody>
          </p:sp>
        </mc:Fallback>
      </mc:AlternateContent>
      <p:sp>
        <p:nvSpPr>
          <p:cNvPr id="2"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06209" y="1300500"/>
            <a:ext cx="42691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latin typeface="Agency FB" panose="020B0503020202020204" pitchFamily="34" charset="0"/>
                <a:ea typeface="微软雅黑" panose="020B0503020204020204" pitchFamily="34" charset="-122"/>
                <a:sym typeface="Agency FB" panose="020B0503020202020204" pitchFamily="34" charset="0"/>
              </a:rPr>
              <a:t>GAN</a:t>
            </a:r>
            <a:r>
              <a:rPr lang="zh-CN" altLang="en-US" sz="2800" b="1" dirty="0">
                <a:latin typeface="Agency FB" panose="020B0503020202020204" pitchFamily="34" charset="0"/>
                <a:ea typeface="微软雅黑" panose="020B0503020204020204" pitchFamily="34" charset="-122"/>
                <a:sym typeface="Agency FB" panose="020B0503020202020204" pitchFamily="34" charset="0"/>
              </a:rPr>
              <a:t>的衍生模型</a:t>
            </a:r>
            <a:endParaRPr lang="zh-CN" altLang="en-US" sz="2800" b="1"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230" name="矩形 2"/>
          <p:cNvSpPr>
            <a:spLocks noChangeArrowheads="1"/>
          </p:cNvSpPr>
          <p:nvPr/>
        </p:nvSpPr>
        <p:spPr bwMode="auto">
          <a:xfrm>
            <a:off x="745490" y="1823720"/>
            <a:ext cx="1070038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latinLnBrk="0" hangingPunct="1">
              <a:lnSpc>
                <a:spcPct val="150000"/>
              </a:lnSpc>
              <a:spcBef>
                <a:spcPts val="1000"/>
              </a:spcBef>
            </a:pPr>
            <a:r>
              <a:rPr lang="zh-CN" altLang="en-US" sz="2000" dirty="0">
                <a:latin typeface="Agency FB" panose="020B0503020202020204" pitchFamily="34" charset="0"/>
                <a:ea typeface="微软雅黑" panose="020B0503020204020204" pitchFamily="34" charset="-122"/>
                <a:sym typeface="Agency FB" panose="020B0503020202020204" pitchFamily="34" charset="0"/>
              </a:rPr>
              <a:t> </a:t>
            </a: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latin typeface="微软雅黑" panose="020B0503020204020204" pitchFamily="34" charset="-122"/>
                <a:ea typeface="微软雅黑" panose="020B0503020204020204" pitchFamily="34" charset="-122"/>
              </a:rPr>
              <a:t>GAN</a:t>
            </a:r>
            <a:r>
              <a:rPr lang="zh-CN" altLang="en-US" sz="2800" b="1">
                <a:solidFill>
                  <a:schemeClr val="bg1"/>
                </a:solidFill>
                <a:latin typeface="微软雅黑" panose="020B0503020204020204" pitchFamily="34" charset="-122"/>
                <a:ea typeface="微软雅黑" panose="020B0503020204020204" pitchFamily="34" charset="-122"/>
              </a:rPr>
              <a:t>的理论与实现模型</a:t>
            </a:r>
            <a:endParaRPr lang="zh-CN" altLang="en-US" sz="2800"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6209" y="2671785"/>
            <a:ext cx="10917453" cy="2796407"/>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altLang="zh-CN" dirty="0">
                <a:sym typeface="+mn-ea"/>
              </a:rPr>
              <a:t>CGAN</a:t>
            </a:r>
            <a:r>
              <a:rPr lang="zh-CN" altLang="en-US" dirty="0">
                <a:sym typeface="+mn-ea"/>
              </a:rPr>
              <a:t>的基本原理‌是在生成对抗网络（</a:t>
            </a:r>
            <a:r>
              <a:rPr lang="en-US" altLang="zh-CN" dirty="0">
                <a:sym typeface="+mn-ea"/>
              </a:rPr>
              <a:t>GAN</a:t>
            </a:r>
            <a:r>
              <a:rPr lang="zh-CN" altLang="en-US" dirty="0">
                <a:sym typeface="+mn-ea"/>
              </a:rPr>
              <a:t>）的基础上引入了条件信息，使得生成器和判别器在训练过程中同时考虑这些条件变量。条件信息可以是类别标签、文本描述、图像属性等多种形式‌。</a:t>
            </a:r>
            <a:endParaRPr lang="en-US" altLang="zh-CN" dirty="0">
              <a:sym typeface="+mn-ea"/>
            </a:endParaRPr>
          </a:p>
          <a:p>
            <a:pPr marL="800100" lvl="1" indent="-342900">
              <a:lnSpc>
                <a:spcPct val="150000"/>
              </a:lnSpc>
              <a:buFont typeface="Arial" panose="020B0604020202020204" pitchFamily="34" charset="0"/>
              <a:buChar char="•"/>
            </a:pPr>
            <a:r>
              <a:rPr lang="en-US" altLang="zh-CN" dirty="0"/>
              <a:t>CGAN</a:t>
            </a:r>
            <a:r>
              <a:rPr lang="zh-CN" altLang="en-US" dirty="0"/>
              <a:t>的优势在于其能够生成满足特定条件的数据，这使得它在许多实际应用中表现出色，特别是在需要高度定制化生成内容的场景中‌。</a:t>
            </a:r>
            <a:endParaRPr lang="zh-CN" altLang="en-US" dirty="0"/>
          </a:p>
        </p:txBody>
      </p:sp>
      <p:sp>
        <p:nvSpPr>
          <p:cNvPr id="3"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
        <p:nvSpPr>
          <p:cNvPr id="11" name="文本框 10"/>
          <p:cNvSpPr txBox="1"/>
          <p:nvPr/>
        </p:nvSpPr>
        <p:spPr>
          <a:xfrm>
            <a:off x="606208" y="1823720"/>
            <a:ext cx="5489791" cy="580415"/>
          </a:xfrm>
          <a:prstGeom prst="rect">
            <a:avLst/>
          </a:prstGeom>
          <a:noFill/>
        </p:spPr>
        <p:txBody>
          <a:bodyPr wrap="square">
            <a:spAutoFit/>
          </a:bodyPr>
          <a:lstStyle/>
          <a:p>
            <a:pPr marL="0" lvl="1">
              <a:lnSpc>
                <a:spcPct val="150000"/>
              </a:lnSpc>
            </a:pPr>
            <a:r>
              <a:rPr lang="zh-CN" altLang="en-US" dirty="0">
                <a:sym typeface="+mn-ea"/>
              </a:rPr>
              <a:t>（</a:t>
            </a:r>
            <a:r>
              <a:rPr lang="en-US" altLang="zh-CN" dirty="0">
                <a:sym typeface="+mn-ea"/>
              </a:rPr>
              <a:t>1</a:t>
            </a:r>
            <a:r>
              <a:rPr lang="zh-CN" altLang="en-US" dirty="0">
                <a:sym typeface="+mn-ea"/>
              </a:rPr>
              <a:t>）</a:t>
            </a:r>
            <a:r>
              <a:rPr lang="en-US" altLang="zh-CN" dirty="0">
                <a:sym typeface="+mn-ea"/>
              </a:rPr>
              <a:t> ‌CGAN(Conditional GAN)</a:t>
            </a:r>
            <a:endParaRPr lang="en-US" altLang="zh-CN"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01174" y="1400526"/>
            <a:ext cx="42691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latin typeface="Agency FB" panose="020B0503020202020204" pitchFamily="34" charset="0"/>
                <a:ea typeface="微软雅黑" panose="020B0503020204020204" pitchFamily="34" charset="-122"/>
                <a:sym typeface="Agency FB" panose="020B0503020202020204" pitchFamily="34" charset="0"/>
              </a:rPr>
              <a:t>GAN</a:t>
            </a:r>
            <a:r>
              <a:rPr lang="zh-CN" altLang="en-US" sz="2800" b="1" dirty="0">
                <a:latin typeface="Agency FB" panose="020B0503020202020204" pitchFamily="34" charset="0"/>
                <a:ea typeface="微软雅黑" panose="020B0503020204020204" pitchFamily="34" charset="-122"/>
                <a:sym typeface="Agency FB" panose="020B0503020202020204" pitchFamily="34" charset="0"/>
              </a:rPr>
              <a:t>的衍生模型</a:t>
            </a:r>
            <a:endParaRPr lang="zh-CN" altLang="en-US" sz="2800" b="1"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230" name="矩形 2"/>
          <p:cNvSpPr>
            <a:spLocks noChangeArrowheads="1"/>
          </p:cNvSpPr>
          <p:nvPr/>
        </p:nvSpPr>
        <p:spPr bwMode="auto">
          <a:xfrm>
            <a:off x="745490" y="1823720"/>
            <a:ext cx="1070038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latinLnBrk="0" hangingPunct="1">
              <a:lnSpc>
                <a:spcPct val="150000"/>
              </a:lnSpc>
              <a:spcBef>
                <a:spcPts val="1000"/>
              </a:spcBef>
            </a:pPr>
            <a:r>
              <a:rPr lang="zh-CN" altLang="en-US" sz="2000">
                <a:latin typeface="Agency FB" panose="020B0503020202020204" pitchFamily="34" charset="0"/>
                <a:ea typeface="微软雅黑" panose="020B0503020204020204" pitchFamily="34" charset="-122"/>
                <a:sym typeface="Agency FB" panose="020B0503020202020204" pitchFamily="34" charset="0"/>
              </a:rPr>
              <a:t> </a:t>
            </a: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a:p>
            <a:pPr eaLnBrk="1" latinLnBrk="0" hangingPunct="1">
              <a:lnSpc>
                <a:spcPct val="150000"/>
              </a:lnSpc>
              <a:spcBef>
                <a:spcPts val="1000"/>
              </a:spcBef>
            </a:pPr>
            <a:endParaRPr lang="zh-CN" altLang="en-US" sz="2000">
              <a:latin typeface="Agency FB" panose="020B0503020202020204" pitchFamily="34" charset="0"/>
              <a:ea typeface="微软雅黑" panose="020B0503020204020204" pitchFamily="34" charset="-122"/>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latin typeface="微软雅黑" panose="020B0503020204020204" pitchFamily="34" charset="-122"/>
                <a:ea typeface="微软雅黑" panose="020B0503020204020204" pitchFamily="34" charset="-122"/>
              </a:rPr>
              <a:t>GAN</a:t>
            </a:r>
            <a:r>
              <a:rPr lang="zh-CN" altLang="en-US" sz="2800" b="1">
                <a:solidFill>
                  <a:schemeClr val="bg1"/>
                </a:solidFill>
                <a:latin typeface="微软雅黑" panose="020B0503020204020204" pitchFamily="34" charset="-122"/>
                <a:ea typeface="微软雅黑" panose="020B0503020204020204" pitchFamily="34" charset="-122"/>
              </a:rPr>
              <a:t>的理论与实现模型</a:t>
            </a:r>
            <a:endParaRPr lang="zh-CN" altLang="en-US" sz="2800"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01174" y="2472444"/>
            <a:ext cx="10787934" cy="3904402"/>
          </a:xfrm>
          <a:prstGeom prst="rect">
            <a:avLst/>
          </a:prstGeom>
          <a:noFill/>
        </p:spPr>
        <p:txBody>
          <a:bodyPr wrap="square" rtlCol="0">
            <a:spAutoFit/>
          </a:bodyPr>
          <a:lstStyle/>
          <a:p>
            <a:pPr>
              <a:lnSpc>
                <a:spcPct val="150000"/>
              </a:lnSpc>
            </a:pPr>
            <a:r>
              <a:rPr lang="en-US" altLang="zh-CN" dirty="0">
                <a:effectLst/>
              </a:rPr>
              <a:t>DCGAN</a:t>
            </a:r>
            <a:r>
              <a:rPr lang="zh-CN" altLang="en-US" dirty="0">
                <a:effectLst/>
              </a:rPr>
              <a:t>的创新之处主要体现在以下几个方面：</a:t>
            </a:r>
            <a:endParaRPr lang="zh-CN" altLang="en-US" dirty="0">
              <a:effectLst/>
            </a:endParaRPr>
          </a:p>
          <a:p>
            <a:pPr marL="457200" indent="-457200">
              <a:lnSpc>
                <a:spcPct val="150000"/>
              </a:lnSpc>
              <a:buAutoNum type="arabicPeriod"/>
            </a:pPr>
            <a:r>
              <a:rPr lang="zh-CN" altLang="en-US" dirty="0">
                <a:effectLst/>
              </a:rPr>
              <a:t>生成器和判别器使用卷积神经网络</a:t>
            </a:r>
            <a:endParaRPr lang="en-US" altLang="zh-CN" dirty="0">
              <a:effectLst/>
            </a:endParaRPr>
          </a:p>
          <a:p>
            <a:pPr>
              <a:lnSpc>
                <a:spcPct val="150000"/>
              </a:lnSpc>
            </a:pPr>
            <a:r>
              <a:rPr lang="en-US" altLang="zh-CN" dirty="0"/>
              <a:t>       </a:t>
            </a:r>
            <a:r>
              <a:rPr lang="zh-CN" altLang="en-US" dirty="0">
                <a:effectLst/>
              </a:rPr>
              <a:t>传统的</a:t>
            </a:r>
            <a:r>
              <a:rPr lang="en-US" altLang="zh-CN" dirty="0">
                <a:effectLst/>
              </a:rPr>
              <a:t>GAN</a:t>
            </a:r>
            <a:r>
              <a:rPr lang="zh-CN" altLang="en-US" dirty="0">
                <a:effectLst/>
              </a:rPr>
              <a:t>使用全连接层，而</a:t>
            </a:r>
            <a:r>
              <a:rPr lang="en-US" altLang="zh-CN" dirty="0">
                <a:effectLst/>
              </a:rPr>
              <a:t>DCGAN</a:t>
            </a:r>
            <a:r>
              <a:rPr lang="zh-CN" altLang="en-US" dirty="0">
                <a:effectLst/>
              </a:rPr>
              <a:t>将其替换为卷积层。卷积层在处理图像时能够更好地保留图像的空间结构，从而生成更为清晰的图像。</a:t>
            </a:r>
            <a:endParaRPr lang="zh-CN" altLang="en-US" dirty="0">
              <a:effectLst/>
            </a:endParaRPr>
          </a:p>
          <a:p>
            <a:pPr>
              <a:lnSpc>
                <a:spcPct val="150000"/>
              </a:lnSpc>
            </a:pPr>
            <a:r>
              <a:rPr lang="en-US" altLang="zh-CN" dirty="0">
                <a:effectLst/>
              </a:rPr>
              <a:t>2. </a:t>
            </a:r>
            <a:r>
              <a:rPr lang="zh-CN" altLang="en-US" dirty="0">
                <a:effectLst/>
              </a:rPr>
              <a:t>使用反卷积（转置卷积）生成图像</a:t>
            </a:r>
            <a:endParaRPr lang="en-US" altLang="zh-CN" dirty="0">
              <a:effectLst/>
            </a:endParaRPr>
          </a:p>
          <a:p>
            <a:pPr>
              <a:lnSpc>
                <a:spcPct val="150000"/>
              </a:lnSpc>
            </a:pPr>
            <a:r>
              <a:rPr lang="en-US" altLang="zh-CN" dirty="0">
                <a:effectLst/>
              </a:rPr>
              <a:t>       DCGAN</a:t>
            </a:r>
            <a:r>
              <a:rPr lang="zh-CN" altLang="en-US" dirty="0">
                <a:effectLst/>
              </a:rPr>
              <a:t>使用反卷积层来逐步放大生成的图像，而不是直接使用全连接层进行图像的生成。</a:t>
            </a:r>
            <a:endParaRPr lang="zh-CN" altLang="en-US" dirty="0">
              <a:effectLst/>
            </a:endParaRPr>
          </a:p>
        </p:txBody>
      </p:sp>
      <p:sp>
        <p:nvSpPr>
          <p:cNvPr id="6"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
        <p:nvSpPr>
          <p:cNvPr id="3" name="文本框 2"/>
          <p:cNvSpPr txBox="1"/>
          <p:nvPr/>
        </p:nvSpPr>
        <p:spPr>
          <a:xfrm>
            <a:off x="601174" y="2010779"/>
            <a:ext cx="6096000" cy="461665"/>
          </a:xfrm>
          <a:prstGeom prst="rect">
            <a:avLst/>
          </a:prstGeom>
          <a:noFill/>
        </p:spPr>
        <p:txBody>
          <a:bodyPr wrap="square">
            <a:spAutoFit/>
          </a:bodyPr>
          <a:lstStyle/>
          <a:p>
            <a:r>
              <a:rPr lang="zh-CN" altLang="en-US" dirty="0"/>
              <a:t>（</a:t>
            </a:r>
            <a:r>
              <a:rPr lang="en-US" altLang="zh-CN" dirty="0"/>
              <a:t>2</a:t>
            </a:r>
            <a:r>
              <a:rPr lang="zh-CN" altLang="en-US" dirty="0"/>
              <a:t>）</a:t>
            </a:r>
            <a:r>
              <a:rPr lang="en-US" altLang="zh-CN" dirty="0">
                <a:sym typeface="+mn-ea"/>
              </a:rPr>
              <a:t>DCGAN(</a:t>
            </a:r>
            <a:r>
              <a:rPr lang="en-US" altLang="zh-CN" dirty="0">
                <a:effectLst/>
              </a:rPr>
              <a:t>Deep Convolutional GAN</a:t>
            </a:r>
            <a:r>
              <a:rPr lang="zh-CN" altLang="en-US" dirty="0">
                <a:sym typeface="+mn-ea"/>
              </a:rPr>
              <a:t>）</a:t>
            </a:r>
            <a:endParaRPr lang="en-US" altLang="zh-CN"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49983" y="1305699"/>
            <a:ext cx="42691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ea typeface="微软雅黑" panose="020B0503020204020204" pitchFamily="34" charset="-122"/>
                <a:cs typeface="Arial" panose="020B0604020202020204" pitchFamily="34" charset="0"/>
                <a:sym typeface="Agency FB" panose="020B0503020202020204" pitchFamily="34" charset="0"/>
              </a:rPr>
              <a:t>GAN</a:t>
            </a:r>
            <a:r>
              <a:rPr lang="zh-CN" altLang="en-US" sz="2800" b="1" dirty="0">
                <a:ea typeface="微软雅黑" panose="020B0503020204020204" pitchFamily="34" charset="-122"/>
                <a:cs typeface="Arial" panose="020B0604020202020204" pitchFamily="34" charset="0"/>
                <a:sym typeface="Agency FB" panose="020B0503020202020204" pitchFamily="34" charset="0"/>
              </a:rPr>
              <a:t>的衍生模型</a:t>
            </a:r>
            <a:endParaRPr lang="zh-CN" altLang="en-US" sz="2800" b="1" dirty="0">
              <a:ea typeface="微软雅黑" panose="020B0503020204020204" pitchFamily="34" charset="-122"/>
              <a:cs typeface="Arial" panose="020B0604020202020204" pitchFamily="34" charset="0"/>
              <a:sym typeface="Agency FB" panose="020B0503020202020204" pitchFamily="34" charset="0"/>
            </a:endParaRPr>
          </a:p>
        </p:txBody>
      </p:sp>
      <p:sp>
        <p:nvSpPr>
          <p:cNvPr id="9230" name="矩形 2"/>
          <p:cNvSpPr>
            <a:spLocks noChangeArrowheads="1"/>
          </p:cNvSpPr>
          <p:nvPr/>
        </p:nvSpPr>
        <p:spPr bwMode="auto">
          <a:xfrm>
            <a:off x="745490" y="1823720"/>
            <a:ext cx="1070038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latinLnBrk="0" hangingPunct="1">
              <a:lnSpc>
                <a:spcPct val="150000"/>
              </a:lnSpc>
              <a:spcBef>
                <a:spcPts val="1000"/>
              </a:spcBef>
            </a:pPr>
            <a:r>
              <a:rPr lang="zh-CN" altLang="en-US" sz="2000">
                <a:ea typeface="微软雅黑" panose="020B0503020204020204" pitchFamily="34" charset="-122"/>
                <a:cs typeface="Arial" panose="020B0604020202020204" pitchFamily="34" charset="0"/>
                <a:sym typeface="Agency FB" panose="020B0503020202020204" pitchFamily="34" charset="0"/>
              </a:rPr>
              <a:t> </a:t>
            </a: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ea typeface="微软雅黑" panose="020B0503020204020204" pitchFamily="34" charset="-122"/>
                <a:cs typeface="Arial" panose="020B0604020202020204" pitchFamily="34" charset="0"/>
              </a:rPr>
              <a:t>GAN</a:t>
            </a:r>
            <a:r>
              <a:rPr lang="zh-CN" altLang="en-US" sz="2800" b="1">
                <a:solidFill>
                  <a:schemeClr val="bg1"/>
                </a:solidFill>
                <a:ea typeface="微软雅黑" panose="020B0503020204020204" pitchFamily="34" charset="-122"/>
                <a:cs typeface="Arial" panose="020B0604020202020204" pitchFamily="34" charset="0"/>
              </a:rPr>
              <a:t>的理论与实现模型</a:t>
            </a:r>
            <a:endParaRPr lang="zh-CN" altLang="en-US" sz="2800" b="1">
              <a:solidFill>
                <a:schemeClr val="bg1"/>
              </a:solidFill>
              <a:ea typeface="微软雅黑" panose="020B0503020204020204" pitchFamily="34" charset="-122"/>
              <a:cs typeface="Arial" panose="020B0604020202020204" pitchFamily="34" charset="0"/>
            </a:endParaRPr>
          </a:p>
        </p:txBody>
      </p:sp>
      <p:sp>
        <p:nvSpPr>
          <p:cNvPr id="5" name="文本框 4"/>
          <p:cNvSpPr txBox="1"/>
          <p:nvPr/>
        </p:nvSpPr>
        <p:spPr>
          <a:xfrm>
            <a:off x="668338" y="2097787"/>
            <a:ext cx="10700385" cy="4524315"/>
          </a:xfrm>
          <a:prstGeom prst="rect">
            <a:avLst/>
          </a:prstGeom>
          <a:noFill/>
        </p:spPr>
        <p:txBody>
          <a:bodyPr wrap="square" rtlCol="0">
            <a:spAutoFit/>
          </a:bodyPr>
          <a:lstStyle/>
          <a:p>
            <a:r>
              <a:rPr lang="zh-CN" altLang="en-US" dirty="0">
                <a:cs typeface="Arial" panose="020B0604020202020204" pitchFamily="34" charset="0"/>
              </a:rPr>
              <a:t>‌</a:t>
            </a:r>
            <a:r>
              <a:rPr lang="en-US" altLang="zh-CN" i="0" dirty="0">
                <a:solidFill>
                  <a:srgbClr val="333333"/>
                </a:solidFill>
                <a:effectLst/>
                <a:cs typeface="Arial" panose="020B0604020202020204" pitchFamily="34" charset="0"/>
              </a:rPr>
              <a:t>WGAN</a:t>
            </a:r>
            <a:r>
              <a:rPr lang="zh-CN" altLang="en-US" i="0" dirty="0">
                <a:solidFill>
                  <a:srgbClr val="333333"/>
                </a:solidFill>
                <a:effectLst/>
                <a:cs typeface="Arial" panose="020B0604020202020204" pitchFamily="34" charset="0"/>
              </a:rPr>
              <a:t>的关键改进</a:t>
            </a:r>
            <a:endParaRPr lang="zh-CN" altLang="en-US" i="0" dirty="0">
              <a:solidFill>
                <a:srgbClr val="333333"/>
              </a:solidFill>
              <a:effectLst/>
              <a:cs typeface="Arial" panose="020B0604020202020204" pitchFamily="34" charset="0"/>
            </a:endParaRPr>
          </a:p>
          <a:p>
            <a:pPr marL="342900" indent="-342900">
              <a:buFont typeface="Arial" panose="020B0604020202020204" pitchFamily="34" charset="0"/>
              <a:buChar char="•"/>
            </a:pPr>
            <a:r>
              <a:rPr lang="zh-CN" altLang="en-US" i="0" dirty="0">
                <a:solidFill>
                  <a:srgbClr val="333333"/>
                </a:solidFill>
                <a:effectLst/>
                <a:cs typeface="Arial" panose="020B0604020202020204" pitchFamily="34" charset="0"/>
              </a:rPr>
              <a:t>‌</a:t>
            </a:r>
            <a:r>
              <a:rPr lang="zh-CN" altLang="en-US" dirty="0">
                <a:solidFill>
                  <a:srgbClr val="191B1F"/>
                </a:solidFill>
                <a:cs typeface="Arial" panose="020B0604020202020204" pitchFamily="34" charset="0"/>
              </a:rPr>
              <a:t>生成器和判别器的</a:t>
            </a:r>
            <a:r>
              <a:rPr lang="zh-CN" altLang="en-US" i="0" dirty="0">
                <a:solidFill>
                  <a:srgbClr val="333333"/>
                </a:solidFill>
                <a:effectLst/>
                <a:cs typeface="Arial" panose="020B0604020202020204" pitchFamily="34" charset="0"/>
              </a:rPr>
              <a:t>损失函数‌</a:t>
            </a:r>
            <a:r>
              <a:rPr lang="zh-CN" altLang="en-US" dirty="0">
                <a:solidFill>
                  <a:srgbClr val="191B1F"/>
                </a:solidFill>
                <a:cs typeface="Arial" panose="020B0604020202020204" pitchFamily="34" charset="0"/>
              </a:rPr>
              <a:t>不取</a:t>
            </a:r>
            <a:r>
              <a:rPr lang="en-US" altLang="zh-CN" dirty="0">
                <a:solidFill>
                  <a:srgbClr val="191B1F"/>
                </a:solidFill>
                <a:cs typeface="Arial" panose="020B0604020202020204" pitchFamily="34" charset="0"/>
              </a:rPr>
              <a:t>log</a:t>
            </a:r>
            <a:r>
              <a:rPr lang="zh-CN" altLang="en-US" i="0" dirty="0">
                <a:solidFill>
                  <a:srgbClr val="333333"/>
                </a:solidFill>
                <a:effectLst/>
                <a:cs typeface="Arial" panose="020B0604020202020204" pitchFamily="34" charset="0"/>
              </a:rPr>
              <a:t>：</a:t>
            </a:r>
            <a:r>
              <a:rPr lang="en-US" altLang="zh-CN" i="0" dirty="0">
                <a:solidFill>
                  <a:srgbClr val="333333"/>
                </a:solidFill>
                <a:effectLst/>
                <a:cs typeface="Arial" panose="020B0604020202020204" pitchFamily="34" charset="0"/>
              </a:rPr>
              <a:t>WGAN</a:t>
            </a:r>
            <a:r>
              <a:rPr lang="zh-CN" altLang="en-US" i="0" dirty="0">
                <a:solidFill>
                  <a:srgbClr val="333333"/>
                </a:solidFill>
                <a:effectLst/>
                <a:cs typeface="Arial" panose="020B0604020202020204" pitchFamily="34" charset="0"/>
              </a:rPr>
              <a:t>使用</a:t>
            </a:r>
            <a:r>
              <a:rPr lang="en-US" altLang="zh-CN" i="0" dirty="0">
                <a:solidFill>
                  <a:srgbClr val="333333"/>
                </a:solidFill>
                <a:effectLst/>
                <a:cs typeface="Arial" panose="020B0604020202020204" pitchFamily="34" charset="0"/>
              </a:rPr>
              <a:t>Wasserstein</a:t>
            </a:r>
            <a:r>
              <a:rPr lang="zh-CN" altLang="en-US" i="0" dirty="0">
                <a:solidFill>
                  <a:srgbClr val="333333"/>
                </a:solidFill>
                <a:effectLst/>
                <a:cs typeface="Arial" panose="020B0604020202020204" pitchFamily="34" charset="0"/>
              </a:rPr>
              <a:t>距离</a:t>
            </a:r>
            <a:r>
              <a:rPr lang="zh-CN" altLang="en-US" dirty="0">
                <a:cs typeface="Arial" panose="020B0604020202020204" pitchFamily="34" charset="0"/>
              </a:rPr>
              <a:t>（也称为</a:t>
            </a:r>
            <a:r>
              <a:rPr lang="en-US" altLang="zh-CN" dirty="0">
                <a:cs typeface="Arial" panose="020B0604020202020204" pitchFamily="34" charset="0"/>
              </a:rPr>
              <a:t>Earth-Mover</a:t>
            </a:r>
            <a:r>
              <a:rPr lang="zh-CN" altLang="en-US" dirty="0">
                <a:cs typeface="Arial" panose="020B0604020202020204" pitchFamily="34" charset="0"/>
              </a:rPr>
              <a:t>距离）</a:t>
            </a:r>
            <a:r>
              <a:rPr lang="zh-CN" altLang="en-US" i="0" dirty="0">
                <a:solidFill>
                  <a:srgbClr val="333333"/>
                </a:solidFill>
                <a:effectLst/>
                <a:cs typeface="Arial" panose="020B0604020202020204" pitchFamily="34" charset="0"/>
              </a:rPr>
              <a:t>作为两个分布之间的损失函数，而不是传统的</a:t>
            </a:r>
            <a:r>
              <a:rPr lang="en-US" altLang="zh-CN" i="0" dirty="0">
                <a:solidFill>
                  <a:srgbClr val="333333"/>
                </a:solidFill>
                <a:effectLst/>
                <a:cs typeface="Arial" panose="020B0604020202020204" pitchFamily="34" charset="0"/>
              </a:rPr>
              <a:t>KL</a:t>
            </a:r>
            <a:r>
              <a:rPr lang="zh-CN" altLang="en-US" i="0" dirty="0">
                <a:solidFill>
                  <a:srgbClr val="333333"/>
                </a:solidFill>
                <a:effectLst/>
                <a:cs typeface="Arial" panose="020B0604020202020204" pitchFamily="34" charset="0"/>
              </a:rPr>
              <a:t>散度或</a:t>
            </a:r>
            <a:r>
              <a:rPr lang="en-US" altLang="zh-CN" i="0" dirty="0">
                <a:solidFill>
                  <a:srgbClr val="333333"/>
                </a:solidFill>
                <a:effectLst/>
                <a:cs typeface="Arial" panose="020B0604020202020204" pitchFamily="34" charset="0"/>
              </a:rPr>
              <a:t>JS</a:t>
            </a:r>
            <a:r>
              <a:rPr lang="zh-CN" altLang="en-US" i="0" dirty="0">
                <a:solidFill>
                  <a:srgbClr val="333333"/>
                </a:solidFill>
                <a:effectLst/>
                <a:cs typeface="Arial" panose="020B0604020202020204" pitchFamily="34" charset="0"/>
              </a:rPr>
              <a:t>散度。</a:t>
            </a:r>
            <a:r>
              <a:rPr lang="en-US" altLang="zh-CN" i="0" dirty="0">
                <a:solidFill>
                  <a:srgbClr val="333333"/>
                </a:solidFill>
                <a:effectLst/>
                <a:cs typeface="Arial" panose="020B0604020202020204" pitchFamily="34" charset="0"/>
              </a:rPr>
              <a:t>Wasserstein</a:t>
            </a:r>
            <a:r>
              <a:rPr lang="zh-CN" altLang="en-US" i="0" dirty="0">
                <a:solidFill>
                  <a:srgbClr val="333333"/>
                </a:solidFill>
                <a:effectLst/>
                <a:cs typeface="Arial" panose="020B0604020202020204" pitchFamily="34" charset="0"/>
              </a:rPr>
              <a:t>距离即使在两个分布不重叠的情况下也能提供有意义的梯度信息‌。</a:t>
            </a:r>
            <a:endParaRPr lang="zh-CN" altLang="en-US" i="0" dirty="0">
              <a:solidFill>
                <a:srgbClr val="333333"/>
              </a:solidFill>
              <a:effectLst/>
              <a:cs typeface="Arial" panose="020B0604020202020204" pitchFamily="34" charset="0"/>
            </a:endParaRPr>
          </a:p>
          <a:p>
            <a:pPr marL="342900" indent="-342900">
              <a:buFont typeface="Arial" panose="020B0604020202020204" pitchFamily="34" charset="0"/>
              <a:buChar char="•"/>
            </a:pPr>
            <a:r>
              <a:rPr lang="zh-CN" altLang="en-US" i="0" dirty="0">
                <a:solidFill>
                  <a:srgbClr val="333333"/>
                </a:solidFill>
                <a:effectLst/>
                <a:cs typeface="Arial" panose="020B0604020202020204" pitchFamily="34" charset="0"/>
              </a:rPr>
              <a:t>‌判别器输出‌：由于判别器的输出是</a:t>
            </a:r>
            <a:r>
              <a:rPr lang="en-US" altLang="zh-CN" dirty="0">
                <a:solidFill>
                  <a:srgbClr val="333333"/>
                </a:solidFill>
                <a:cs typeface="Arial" panose="020B0604020202020204" pitchFamily="34" charset="0"/>
              </a:rPr>
              <a:t>Wasserstein</a:t>
            </a:r>
            <a:r>
              <a:rPr lang="zh-CN" altLang="en-US" dirty="0">
                <a:solidFill>
                  <a:srgbClr val="333333"/>
                </a:solidFill>
                <a:cs typeface="Arial" panose="020B0604020202020204" pitchFamily="34" charset="0"/>
              </a:rPr>
              <a:t>距离‌，而不再是</a:t>
            </a:r>
            <a:r>
              <a:rPr lang="en-US" altLang="zh-CN" dirty="0">
                <a:solidFill>
                  <a:srgbClr val="333333"/>
                </a:solidFill>
                <a:cs typeface="Arial" panose="020B0604020202020204" pitchFamily="34" charset="0"/>
              </a:rPr>
              <a:t>0</a:t>
            </a:r>
            <a:r>
              <a:rPr lang="zh-CN" altLang="en-US" dirty="0">
                <a:solidFill>
                  <a:srgbClr val="333333"/>
                </a:solidFill>
                <a:cs typeface="Arial" panose="020B0604020202020204" pitchFamily="34" charset="0"/>
              </a:rPr>
              <a:t>到</a:t>
            </a:r>
            <a:r>
              <a:rPr lang="en-US" altLang="zh-CN" dirty="0">
                <a:solidFill>
                  <a:srgbClr val="333333"/>
                </a:solidFill>
                <a:cs typeface="Arial" panose="020B0604020202020204" pitchFamily="34" charset="0"/>
              </a:rPr>
              <a:t>1</a:t>
            </a:r>
            <a:r>
              <a:rPr lang="zh-CN" altLang="en-US" dirty="0">
                <a:solidFill>
                  <a:srgbClr val="333333"/>
                </a:solidFill>
                <a:cs typeface="Arial" panose="020B0604020202020204" pitchFamily="34" charset="0"/>
              </a:rPr>
              <a:t>之间的概率值，因此</a:t>
            </a:r>
            <a:r>
              <a:rPr lang="zh-CN" altLang="en-US" i="0" dirty="0">
                <a:solidFill>
                  <a:srgbClr val="333333"/>
                </a:solidFill>
                <a:effectLst/>
                <a:cs typeface="Arial" panose="020B0604020202020204" pitchFamily="34" charset="0"/>
              </a:rPr>
              <a:t>判别器的最后一层去掉了</a:t>
            </a:r>
            <a:r>
              <a:rPr lang="en-US" altLang="zh-CN" i="0" dirty="0">
                <a:solidFill>
                  <a:srgbClr val="333333"/>
                </a:solidFill>
                <a:effectLst/>
                <a:cs typeface="Arial" panose="020B0604020202020204" pitchFamily="34" charset="0"/>
              </a:rPr>
              <a:t>sigmoid</a:t>
            </a:r>
            <a:r>
              <a:rPr lang="zh-CN" altLang="en-US" i="0" dirty="0">
                <a:solidFill>
                  <a:srgbClr val="333333"/>
                </a:solidFill>
                <a:effectLst/>
                <a:cs typeface="Arial" panose="020B0604020202020204" pitchFamily="34" charset="0"/>
              </a:rPr>
              <a:t>函数。</a:t>
            </a:r>
            <a:endParaRPr lang="en-US" altLang="zh-CN" i="0" dirty="0">
              <a:solidFill>
                <a:srgbClr val="333333"/>
              </a:solidFill>
              <a:effectLst/>
              <a:cs typeface="Arial" panose="020B0604020202020204" pitchFamily="34" charset="0"/>
            </a:endParaRPr>
          </a:p>
          <a:p>
            <a:pPr marL="342900" indent="-342900">
              <a:buFont typeface="Arial" panose="020B0604020202020204" pitchFamily="34" charset="0"/>
              <a:buChar char="•"/>
            </a:pPr>
            <a:r>
              <a:rPr lang="zh-CN" altLang="en-US" i="0" dirty="0">
                <a:solidFill>
                  <a:srgbClr val="333333"/>
                </a:solidFill>
                <a:effectLst/>
                <a:cs typeface="Arial" panose="020B0604020202020204" pitchFamily="34" charset="0"/>
              </a:rPr>
              <a:t>‌权重裁剪‌：每次更新判别器的参数后，都会对其进行裁剪，确保其绝对值不超过一个固定的常数</a:t>
            </a:r>
            <a:r>
              <a:rPr lang="en-US" altLang="zh-CN" i="0" dirty="0">
                <a:solidFill>
                  <a:srgbClr val="333333"/>
                </a:solidFill>
                <a:effectLst/>
                <a:cs typeface="Arial" panose="020B0604020202020204" pitchFamily="34" charset="0"/>
              </a:rPr>
              <a:t>c</a:t>
            </a:r>
            <a:r>
              <a:rPr lang="zh-CN" altLang="en-US" i="0" dirty="0">
                <a:solidFill>
                  <a:srgbClr val="333333"/>
                </a:solidFill>
                <a:effectLst/>
                <a:cs typeface="Arial" panose="020B0604020202020204" pitchFamily="34" charset="0"/>
              </a:rPr>
              <a:t>，从而</a:t>
            </a:r>
            <a:r>
              <a:rPr lang="zh-CN" altLang="en-US" b="0" i="0" dirty="0">
                <a:solidFill>
                  <a:srgbClr val="333333"/>
                </a:solidFill>
                <a:effectLst/>
                <a:cs typeface="Arial" panose="020B0604020202020204" pitchFamily="34" charset="0"/>
              </a:rPr>
              <a:t>确保判别器的输出满足</a:t>
            </a:r>
            <a:r>
              <a:rPr lang="en-US" altLang="zh-CN" b="0" i="0" dirty="0">
                <a:solidFill>
                  <a:srgbClr val="333333"/>
                </a:solidFill>
                <a:effectLst/>
                <a:cs typeface="Arial" panose="020B0604020202020204" pitchFamily="34" charset="0"/>
              </a:rPr>
              <a:t>Lipschitz</a:t>
            </a:r>
            <a:r>
              <a:rPr lang="zh-CN" altLang="en-US" b="0" i="0" dirty="0">
                <a:solidFill>
                  <a:srgbClr val="333333"/>
                </a:solidFill>
                <a:effectLst/>
                <a:cs typeface="Arial" panose="020B0604020202020204" pitchFamily="34" charset="0"/>
              </a:rPr>
              <a:t>约束</a:t>
            </a:r>
            <a:r>
              <a:rPr lang="zh-CN" altLang="en-US" b="0" i="0" dirty="0">
                <a:solidFill>
                  <a:srgbClr val="191B1F"/>
                </a:solidFill>
                <a:effectLst/>
                <a:cs typeface="Arial" panose="020B0604020202020204" pitchFamily="34" charset="0"/>
              </a:rPr>
              <a:t>，即确保判别器对生成器的反馈始终适度</a:t>
            </a:r>
            <a:r>
              <a:rPr lang="zh-CN" altLang="en-US" b="0" i="0" dirty="0">
                <a:solidFill>
                  <a:srgbClr val="333333"/>
                </a:solidFill>
                <a:effectLst/>
                <a:cs typeface="Arial" panose="020B0604020202020204" pitchFamily="34" charset="0"/>
              </a:rPr>
              <a:t>，从而保证训练的稳定性‌。</a:t>
            </a:r>
            <a:endParaRPr lang="en-US" altLang="zh-CN" b="0" i="0" dirty="0">
              <a:solidFill>
                <a:srgbClr val="333333"/>
              </a:solidFill>
              <a:effectLst/>
              <a:cs typeface="Arial" panose="020B0604020202020204" pitchFamily="34" charset="0"/>
            </a:endParaRPr>
          </a:p>
          <a:p>
            <a:pPr marL="342900" indent="-342900">
              <a:buFont typeface="Arial" panose="020B0604020202020204" pitchFamily="34" charset="0"/>
              <a:buChar char="•"/>
            </a:pPr>
            <a:r>
              <a:rPr lang="zh-CN" altLang="en-US" b="0" i="0" dirty="0">
                <a:solidFill>
                  <a:srgbClr val="191B1F"/>
                </a:solidFill>
                <a:effectLst/>
                <a:cs typeface="Arial" panose="020B0604020202020204" pitchFamily="34" charset="0"/>
              </a:rPr>
              <a:t>不要用基于动量的优化算法（包括</a:t>
            </a:r>
            <a:r>
              <a:rPr lang="en-US" altLang="zh-CN" b="0" i="0" dirty="0">
                <a:solidFill>
                  <a:srgbClr val="191B1F"/>
                </a:solidFill>
                <a:effectLst/>
                <a:cs typeface="Arial" panose="020B0604020202020204" pitchFamily="34" charset="0"/>
              </a:rPr>
              <a:t>momentum</a:t>
            </a:r>
            <a:r>
              <a:rPr lang="zh-CN" altLang="en-US" b="0" i="0" dirty="0">
                <a:solidFill>
                  <a:srgbClr val="191B1F"/>
                </a:solidFill>
                <a:effectLst/>
                <a:cs typeface="Arial" panose="020B0604020202020204" pitchFamily="34" charset="0"/>
              </a:rPr>
              <a:t>和</a:t>
            </a:r>
            <a:r>
              <a:rPr lang="en-US" altLang="zh-CN" b="0" i="0" dirty="0">
                <a:solidFill>
                  <a:srgbClr val="191B1F"/>
                </a:solidFill>
                <a:effectLst/>
                <a:cs typeface="Arial" panose="020B0604020202020204" pitchFamily="34" charset="0"/>
              </a:rPr>
              <a:t>Adam</a:t>
            </a:r>
            <a:r>
              <a:rPr lang="zh-CN" altLang="en-US" b="0" i="0" dirty="0">
                <a:solidFill>
                  <a:srgbClr val="191B1F"/>
                </a:solidFill>
                <a:effectLst/>
                <a:cs typeface="Arial" panose="020B0604020202020204" pitchFamily="34" charset="0"/>
              </a:rPr>
              <a:t>），推荐</a:t>
            </a:r>
            <a:r>
              <a:rPr lang="en-US" altLang="zh-CN" b="0" i="0" dirty="0" err="1">
                <a:solidFill>
                  <a:srgbClr val="191B1F"/>
                </a:solidFill>
                <a:effectLst/>
                <a:cs typeface="Arial" panose="020B0604020202020204" pitchFamily="34" charset="0"/>
              </a:rPr>
              <a:t>RMSProp</a:t>
            </a:r>
            <a:r>
              <a:rPr lang="zh-CN" altLang="en-US" b="0" i="0" dirty="0">
                <a:solidFill>
                  <a:srgbClr val="191B1F"/>
                </a:solidFill>
                <a:effectLst/>
                <a:cs typeface="Arial" panose="020B0604020202020204" pitchFamily="34" charset="0"/>
              </a:rPr>
              <a:t>，</a:t>
            </a:r>
            <a:r>
              <a:rPr lang="en-US" altLang="zh-CN" b="0" i="0" dirty="0">
                <a:solidFill>
                  <a:srgbClr val="191B1F"/>
                </a:solidFill>
                <a:effectLst/>
                <a:cs typeface="Arial" panose="020B0604020202020204" pitchFamily="34" charset="0"/>
              </a:rPr>
              <a:t>SGD</a:t>
            </a:r>
            <a:r>
              <a:rPr lang="zh-CN" altLang="en-US" b="0" i="0" dirty="0">
                <a:solidFill>
                  <a:srgbClr val="191B1F"/>
                </a:solidFill>
                <a:effectLst/>
                <a:cs typeface="Arial" panose="020B0604020202020204" pitchFamily="34" charset="0"/>
              </a:rPr>
              <a:t>也行（实验发现，属于</a:t>
            </a:r>
            <a:r>
              <a:rPr lang="en-US" altLang="zh-CN" b="0" i="0" dirty="0">
                <a:solidFill>
                  <a:srgbClr val="191B1F"/>
                </a:solidFill>
                <a:effectLst/>
                <a:cs typeface="Arial" panose="020B0604020202020204" pitchFamily="34" charset="0"/>
              </a:rPr>
              <a:t>trick</a:t>
            </a:r>
            <a:r>
              <a:rPr lang="zh-CN" altLang="en-US" b="0" i="0" dirty="0">
                <a:solidFill>
                  <a:srgbClr val="191B1F"/>
                </a:solidFill>
                <a:effectLst/>
                <a:cs typeface="Arial" panose="020B0604020202020204" pitchFamily="34" charset="0"/>
              </a:rPr>
              <a:t>）。</a:t>
            </a:r>
            <a:endParaRPr lang="zh-CN" altLang="en-US" dirty="0">
              <a:cs typeface="Arial" panose="020B0604020202020204" pitchFamily="34" charset="0"/>
            </a:endParaRPr>
          </a:p>
        </p:txBody>
      </p:sp>
      <p:sp>
        <p:nvSpPr>
          <p:cNvPr id="1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3" name="文本框 2"/>
          <p:cNvSpPr txBox="1"/>
          <p:nvPr/>
        </p:nvSpPr>
        <p:spPr>
          <a:xfrm>
            <a:off x="628090" y="1759192"/>
            <a:ext cx="6096000" cy="461665"/>
          </a:xfrm>
          <a:prstGeom prst="rect">
            <a:avLst/>
          </a:prstGeom>
          <a:noFill/>
        </p:spPr>
        <p:txBody>
          <a:bodyPr wrap="square">
            <a:spAutoFit/>
          </a:bodyPr>
          <a:lstStyle/>
          <a:p>
            <a:r>
              <a:rPr lang="zh-CN" altLang="en-US" dirty="0">
                <a:cs typeface="Arial" panose="020B0604020202020204" pitchFamily="34" charset="0"/>
              </a:rPr>
              <a:t>（</a:t>
            </a:r>
            <a:r>
              <a:rPr lang="en-US" altLang="zh-CN" dirty="0">
                <a:cs typeface="Arial" panose="020B0604020202020204" pitchFamily="34" charset="0"/>
              </a:rPr>
              <a:t>3</a:t>
            </a:r>
            <a:r>
              <a:rPr lang="zh-CN" altLang="en-US" dirty="0">
                <a:cs typeface="Arial" panose="020B0604020202020204" pitchFamily="34" charset="0"/>
              </a:rPr>
              <a:t>）</a:t>
            </a:r>
            <a:r>
              <a:rPr lang="en-US" altLang="zh-CN" dirty="0">
                <a:cs typeface="Arial" panose="020B0604020202020204" pitchFamily="34" charset="0"/>
              </a:rPr>
              <a:t>WGAN(Wasserstein GAN)</a:t>
            </a:r>
            <a:endParaRPr lang="en-US" altLang="zh-CN"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49983" y="1305699"/>
            <a:ext cx="42691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ea typeface="微软雅黑" panose="020B0503020204020204" pitchFamily="34" charset="-122"/>
                <a:cs typeface="Arial" panose="020B0604020202020204" pitchFamily="34" charset="0"/>
                <a:sym typeface="Agency FB" panose="020B0503020202020204" pitchFamily="34" charset="0"/>
              </a:rPr>
              <a:t>GAN</a:t>
            </a:r>
            <a:r>
              <a:rPr lang="zh-CN" altLang="en-US" sz="2800" b="1" dirty="0">
                <a:ea typeface="微软雅黑" panose="020B0503020204020204" pitchFamily="34" charset="-122"/>
                <a:cs typeface="Arial" panose="020B0604020202020204" pitchFamily="34" charset="0"/>
                <a:sym typeface="Agency FB" panose="020B0503020202020204" pitchFamily="34" charset="0"/>
              </a:rPr>
              <a:t>的衍生模型</a:t>
            </a:r>
            <a:endParaRPr lang="zh-CN" altLang="en-US" sz="2800" b="1" dirty="0">
              <a:ea typeface="微软雅黑" panose="020B0503020204020204" pitchFamily="34" charset="-122"/>
              <a:cs typeface="Arial" panose="020B0604020202020204" pitchFamily="34" charset="0"/>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ea typeface="微软雅黑" panose="020B0503020204020204" pitchFamily="34" charset="-122"/>
                <a:cs typeface="Arial" panose="020B0604020202020204" pitchFamily="34" charset="0"/>
              </a:rPr>
              <a:t>GAN</a:t>
            </a:r>
            <a:r>
              <a:rPr lang="zh-CN" altLang="en-US" sz="2800" b="1">
                <a:solidFill>
                  <a:schemeClr val="bg1"/>
                </a:solidFill>
                <a:ea typeface="微软雅黑" panose="020B0503020204020204" pitchFamily="34" charset="-122"/>
                <a:cs typeface="Arial" panose="020B0604020202020204" pitchFamily="34" charset="0"/>
              </a:rPr>
              <a:t>的理论与实现模型</a:t>
            </a:r>
            <a:endParaRPr lang="zh-CN" altLang="en-US" sz="2800" b="1">
              <a:solidFill>
                <a:schemeClr val="bg1"/>
              </a:solidFill>
              <a:ea typeface="微软雅黑" panose="020B0503020204020204" pitchFamily="34" charset="-122"/>
              <a:cs typeface="Arial" panose="020B0604020202020204" pitchFamily="34" charset="0"/>
            </a:endParaRPr>
          </a:p>
        </p:txBody>
      </p:sp>
      <p:sp>
        <p:nvSpPr>
          <p:cNvPr id="1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p:cNvSpPr txBox="1"/>
              <p:nvPr/>
            </p:nvSpPr>
            <p:spPr>
              <a:xfrm>
                <a:off x="656590" y="2555875"/>
                <a:ext cx="4088765" cy="3969385"/>
              </a:xfrm>
              <a:prstGeom prst="rect">
                <a:avLst/>
              </a:prstGeom>
              <a:noFill/>
            </p:spPr>
            <p:txBody>
              <a:bodyPr wrap="square">
                <a:spAutoFit/>
              </a:bodyPr>
              <a:lstStyle/>
              <a:p>
                <a:pPr>
                  <a:lnSpc>
                    <a:spcPct val="150000"/>
                  </a:lnSpc>
                  <a:spcAft>
                    <a:spcPts val="1200"/>
                  </a:spcAft>
                </a:pPr>
                <a:r>
                  <a:rPr lang="zh-CN" altLang="en-US" b="0" i="0" dirty="0">
                    <a:solidFill>
                      <a:srgbClr val="4D4D4D"/>
                    </a:solidFill>
                    <a:effectLst/>
                    <a:cs typeface="Arial" panose="020B0604020202020204" pitchFamily="34" charset="0"/>
                  </a:rPr>
                  <a:t>​</a:t>
                </a:r>
                <a:r>
                  <a:rPr lang="zh-CN" altLang="en-US" dirty="0">
                    <a:cs typeface="Arial" panose="020B0604020202020204" pitchFamily="34" charset="0"/>
                  </a:rPr>
                  <a:t>循环生成对抗网络是一种无监督生成对抗网络，它的主要想法是训练两对生成器（</a:t>
                </a:r>
                <a:r>
                  <a:rPr lang="en-US" altLang="zh-CN" dirty="0">
                    <a:solidFill>
                      <a:srgbClr val="4D4D4D"/>
                    </a:solidFill>
                    <a:cs typeface="Arial" panose="020B0604020202020204" pitchFamily="34" charset="0"/>
                  </a:rPr>
                  <a:t>G</a:t>
                </a:r>
                <a:r>
                  <a:rPr lang="zh-CN" altLang="en-US" dirty="0">
                    <a:solidFill>
                      <a:srgbClr val="4D4D4D"/>
                    </a:solidFill>
                    <a:cs typeface="Arial" panose="020B0604020202020204" pitchFamily="34" charset="0"/>
                  </a:rPr>
                  <a:t>和</a:t>
                </a:r>
                <a:r>
                  <a:rPr lang="en-US" altLang="zh-CN" dirty="0">
                    <a:solidFill>
                      <a:srgbClr val="4D4D4D"/>
                    </a:solidFill>
                    <a:cs typeface="Arial" panose="020B0604020202020204" pitchFamily="34" charset="0"/>
                  </a:rPr>
                  <a:t>F</a:t>
                </a:r>
                <a:r>
                  <a:rPr lang="zh-CN" altLang="en-US" dirty="0">
                    <a:solidFill>
                      <a:srgbClr val="4D4D4D"/>
                    </a:solidFill>
                    <a:cs typeface="Arial" panose="020B0604020202020204" pitchFamily="34" charset="0"/>
                  </a:rPr>
                  <a:t>）</a:t>
                </a:r>
                <a:r>
                  <a:rPr lang="en-US" altLang="zh-CN" dirty="0">
                    <a:cs typeface="Arial" panose="020B0604020202020204" pitchFamily="34" charset="0"/>
                  </a:rPr>
                  <a:t>-</a:t>
                </a:r>
                <a:r>
                  <a:rPr lang="zh-CN" altLang="en-US" dirty="0">
                    <a:cs typeface="Arial" panose="020B0604020202020204" pitchFamily="34" charset="0"/>
                  </a:rPr>
                  <a:t>判别器（</a:t>
                </a:r>
                <a14:m>
                  <m:oMath xmlns:m="http://schemas.openxmlformats.org/officeDocument/2006/math">
                    <m:sSub>
                      <m:sSubPr>
                        <m:ctrlPr>
                          <a:rPr lang="en-US" altLang="zh-CN" i="1">
                            <a:solidFill>
                              <a:srgbClr val="4D4D4D"/>
                            </a:solidFill>
                            <a:latin typeface="Cambria Math" panose="02040503050406030204" pitchFamily="18" charset="0"/>
                            <a:cs typeface="Cambria Math" panose="02040503050406030204" pitchFamily="18" charset="0"/>
                          </a:rPr>
                        </m:ctrlPr>
                      </m:sSubPr>
                      <m:e>
                        <m:r>
                          <a:rPr lang="en-US" altLang="zh-CN" i="1">
                            <a:solidFill>
                              <a:srgbClr val="4D4D4D"/>
                            </a:solidFill>
                            <a:latin typeface="Cambria Math" panose="02040503050406030204" pitchFamily="18" charset="0"/>
                            <a:cs typeface="Cambria Math" panose="02040503050406030204" pitchFamily="18" charset="0"/>
                          </a:rPr>
                          <m:t>𝐷</m:t>
                        </m:r>
                      </m:e>
                      <m:sub>
                        <m:r>
                          <a:rPr lang="en-US" altLang="zh-CN" i="1">
                            <a:solidFill>
                              <a:srgbClr val="4D4D4D"/>
                            </a:solidFill>
                            <a:latin typeface="Cambria Math" panose="02040503050406030204" pitchFamily="18" charset="0"/>
                            <a:cs typeface="Cambria Math" panose="02040503050406030204" pitchFamily="18" charset="0"/>
                          </a:rPr>
                          <m:t>𝑋</m:t>
                        </m:r>
                      </m:sub>
                    </m:sSub>
                  </m:oMath>
                </a14:m>
                <a:r>
                  <a:rPr lang="zh-CN" altLang="en-US" dirty="0">
                    <a:solidFill>
                      <a:srgbClr val="4D4D4D"/>
                    </a:solidFill>
                    <a:cs typeface="Arial" panose="020B0604020202020204" pitchFamily="34" charset="0"/>
                  </a:rPr>
                  <a:t>和</a:t>
                </a:r>
                <a14:m>
                  <m:oMath xmlns:m="http://schemas.openxmlformats.org/officeDocument/2006/math">
                    <m:sSub>
                      <m:sSubPr>
                        <m:ctrlPr>
                          <a:rPr lang="en-US" altLang="zh-CN" i="1">
                            <a:solidFill>
                              <a:srgbClr val="4D4D4D"/>
                            </a:solidFill>
                            <a:latin typeface="Cambria Math" panose="02040503050406030204" pitchFamily="18" charset="0"/>
                            <a:cs typeface="Cambria Math" panose="02040503050406030204" pitchFamily="18" charset="0"/>
                          </a:rPr>
                        </m:ctrlPr>
                      </m:sSubPr>
                      <m:e>
                        <m:r>
                          <a:rPr lang="en-US" altLang="zh-CN" i="1">
                            <a:solidFill>
                              <a:srgbClr val="4D4D4D"/>
                            </a:solidFill>
                            <a:latin typeface="Cambria Math" panose="02040503050406030204" pitchFamily="18" charset="0"/>
                            <a:cs typeface="Cambria Math" panose="02040503050406030204" pitchFamily="18" charset="0"/>
                          </a:rPr>
                          <m:t>𝐷</m:t>
                        </m:r>
                      </m:e>
                      <m:sub>
                        <m:r>
                          <a:rPr lang="en-US" altLang="zh-CN" i="1">
                            <a:solidFill>
                              <a:srgbClr val="4D4D4D"/>
                            </a:solidFill>
                            <a:latin typeface="Cambria Math" panose="02040503050406030204" pitchFamily="18" charset="0"/>
                            <a:cs typeface="Cambria Math" panose="02040503050406030204" pitchFamily="18" charset="0"/>
                          </a:rPr>
                          <m:t>𝑌</m:t>
                        </m:r>
                      </m:sub>
                    </m:sSub>
                  </m:oMath>
                </a14:m>
                <a:r>
                  <a:rPr lang="zh-CN" altLang="en-US" dirty="0">
                    <a:cs typeface="Arial" panose="020B0604020202020204" pitchFamily="34" charset="0"/>
                  </a:rPr>
                  <a:t>）模型以将图像从一个领域转换为另一个领域，在这过程中我们要求循环一致性。</a:t>
                </a:r>
                <a:endParaRPr lang="zh-CN" altLang="en-US" b="0" i="0" dirty="0">
                  <a:solidFill>
                    <a:srgbClr val="4D4D4D"/>
                  </a:solidFill>
                  <a:effectLst/>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56590" y="2555875"/>
                <a:ext cx="4088765" cy="3969385"/>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文本框 2"/>
          <p:cNvSpPr txBox="1"/>
          <p:nvPr/>
        </p:nvSpPr>
        <p:spPr>
          <a:xfrm>
            <a:off x="649983" y="1949030"/>
            <a:ext cx="6096000" cy="586699"/>
          </a:xfrm>
          <a:prstGeom prst="rect">
            <a:avLst/>
          </a:prstGeom>
          <a:noFill/>
        </p:spPr>
        <p:txBody>
          <a:bodyPr wrap="square">
            <a:spAutoFit/>
          </a:bodyPr>
          <a:lstStyle/>
          <a:p>
            <a:pPr algn="l">
              <a:lnSpc>
                <a:spcPct val="150000"/>
              </a:lnSpc>
              <a:spcBef>
                <a:spcPts val="1800"/>
              </a:spcBef>
              <a:spcAft>
                <a:spcPts val="600"/>
              </a:spcAft>
              <a:buNone/>
            </a:pPr>
            <a:r>
              <a:rPr lang="zh-CN" altLang="en-US" dirty="0">
                <a:cs typeface="Arial" panose="020B0604020202020204" pitchFamily="34" charset="0"/>
              </a:rPr>
              <a:t>（</a:t>
            </a:r>
            <a:r>
              <a:rPr lang="en-US" altLang="zh-CN" dirty="0">
                <a:cs typeface="Arial" panose="020B0604020202020204" pitchFamily="34" charset="0"/>
              </a:rPr>
              <a:t>4</a:t>
            </a:r>
            <a:r>
              <a:rPr lang="zh-CN" altLang="en-US" dirty="0">
                <a:cs typeface="Arial" panose="020B0604020202020204" pitchFamily="34" charset="0"/>
              </a:rPr>
              <a:t>）</a:t>
            </a:r>
            <a:r>
              <a:rPr lang="en-US" altLang="zh-CN" b="1" i="0" dirty="0" err="1">
                <a:solidFill>
                  <a:srgbClr val="4F4F4F"/>
                </a:solidFill>
                <a:effectLst/>
                <a:cs typeface="Arial" panose="020B0604020202020204" pitchFamily="34" charset="0"/>
              </a:rPr>
              <a:t>CycleGAN</a:t>
            </a:r>
            <a:endParaRPr lang="en-US" altLang="zh-CN" b="1" i="0" dirty="0">
              <a:solidFill>
                <a:srgbClr val="4F4F4F"/>
              </a:solidFill>
              <a:effectLst/>
              <a:cs typeface="Arial" panose="020B0604020202020204" pitchFamily="34" charset="0"/>
            </a:endParaRPr>
          </a:p>
        </p:txBody>
      </p:sp>
      <p:pic>
        <p:nvPicPr>
          <p:cNvPr id="2" name="图片 1"/>
          <p:cNvPicPr>
            <a:picLocks noChangeAspect="1"/>
          </p:cNvPicPr>
          <p:nvPr/>
        </p:nvPicPr>
        <p:blipFill>
          <a:blip r:embed="rId2"/>
          <a:stretch>
            <a:fillRect/>
          </a:stretch>
        </p:blipFill>
        <p:spPr>
          <a:xfrm>
            <a:off x="5065742" y="2138217"/>
            <a:ext cx="6617048" cy="189058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088" y="4667310"/>
            <a:ext cx="6763702" cy="17718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endParaRPr lang="zh-CN" altLang="en-US" dirty="0">
              <a:solidFill>
                <a:schemeClr val="tx1"/>
              </a:solidFill>
            </a:endParaRPr>
          </a:p>
        </p:txBody>
      </p:sp>
      <p:sp>
        <p:nvSpPr>
          <p:cNvPr id="5" name="TextBox 6"/>
          <p:cNvSpPr txBox="1">
            <a:spLocks noChangeArrowheads="1"/>
          </p:cNvSpPr>
          <p:nvPr/>
        </p:nvSpPr>
        <p:spPr bwMode="auto">
          <a:xfrm>
            <a:off x="2675753" y="2073708"/>
            <a:ext cx="69351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生成模型概述</a:t>
            </a:r>
            <a:endParaRPr lang="zh-CN" altLang="en-US" sz="3600" dirty="0">
              <a:latin typeface="微软雅黑" panose="020B0503020204020204" pitchFamily="34" charset="-122"/>
              <a:ea typeface="微软雅黑" panose="020B0503020204020204" pitchFamily="34" charset="-122"/>
            </a:endParaRPr>
          </a:p>
        </p:txBody>
      </p:sp>
      <p:sp>
        <p:nvSpPr>
          <p:cNvPr id="9" name="TextBox 10"/>
          <p:cNvSpPr txBox="1">
            <a:spLocks noChangeArrowheads="1"/>
          </p:cNvSpPr>
          <p:nvPr/>
        </p:nvSpPr>
        <p:spPr bwMode="auto">
          <a:xfrm>
            <a:off x="2691627" y="2900795"/>
            <a:ext cx="377223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经典生成模型</a:t>
            </a:r>
            <a:r>
              <a:rPr lang="en-US" altLang="zh-CN" sz="3600" b="1" dirty="0">
                <a:latin typeface="宋体" panose="02010600030101010101" pitchFamily="2" charset="-122"/>
              </a:rPr>
              <a:t> </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矩形 1"/>
          <p:cNvSpPr>
            <a:spLocks noChangeArrowheads="1"/>
          </p:cNvSpPr>
          <p:nvPr/>
        </p:nvSpPr>
        <p:spPr bwMode="auto">
          <a:xfrm>
            <a:off x="649983" y="1305699"/>
            <a:ext cx="42691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000"/>
              </a:spcBef>
            </a:pPr>
            <a:r>
              <a:rPr lang="en-US" altLang="zh-CN" sz="2800" b="1" dirty="0">
                <a:ea typeface="微软雅黑" panose="020B0503020204020204" pitchFamily="34" charset="-122"/>
                <a:cs typeface="Arial" panose="020B0604020202020204" pitchFamily="34" charset="0"/>
                <a:sym typeface="Agency FB" panose="020B0503020202020204" pitchFamily="34" charset="0"/>
              </a:rPr>
              <a:t>GAN</a:t>
            </a:r>
            <a:r>
              <a:rPr lang="zh-CN" altLang="en-US" sz="2800" b="1" dirty="0">
                <a:ea typeface="微软雅黑" panose="020B0503020204020204" pitchFamily="34" charset="-122"/>
                <a:cs typeface="Arial" panose="020B0604020202020204" pitchFamily="34" charset="0"/>
                <a:sym typeface="Agency FB" panose="020B0503020202020204" pitchFamily="34" charset="0"/>
              </a:rPr>
              <a:t>的衍生模型</a:t>
            </a:r>
            <a:endParaRPr lang="zh-CN" altLang="en-US" sz="2800" b="1" dirty="0">
              <a:ea typeface="微软雅黑" panose="020B0503020204020204" pitchFamily="34" charset="-122"/>
              <a:cs typeface="Arial" panose="020B0604020202020204" pitchFamily="34" charset="0"/>
              <a:sym typeface="Agency FB" panose="020B0503020202020204" pitchFamily="34" charset="0"/>
            </a:endParaRPr>
          </a:p>
        </p:txBody>
      </p:sp>
      <p:sp>
        <p:nvSpPr>
          <p:cNvPr id="9230" name="矩形 2"/>
          <p:cNvSpPr>
            <a:spLocks noChangeArrowheads="1"/>
          </p:cNvSpPr>
          <p:nvPr/>
        </p:nvSpPr>
        <p:spPr bwMode="auto">
          <a:xfrm>
            <a:off x="745490" y="1823720"/>
            <a:ext cx="1070038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latinLnBrk="0" hangingPunct="1">
              <a:lnSpc>
                <a:spcPct val="150000"/>
              </a:lnSpc>
              <a:spcBef>
                <a:spcPts val="1000"/>
              </a:spcBef>
            </a:pPr>
            <a:r>
              <a:rPr lang="zh-CN" altLang="en-US" sz="2000">
                <a:ea typeface="微软雅黑" panose="020B0503020204020204" pitchFamily="34" charset="-122"/>
                <a:cs typeface="Arial" panose="020B0604020202020204" pitchFamily="34" charset="0"/>
                <a:sym typeface="Agency FB" panose="020B0503020202020204" pitchFamily="34" charset="0"/>
              </a:rPr>
              <a:t> </a:t>
            </a: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a:p>
            <a:pPr eaLnBrk="1" latinLnBrk="0" hangingPunct="1">
              <a:lnSpc>
                <a:spcPct val="150000"/>
              </a:lnSpc>
              <a:spcBef>
                <a:spcPts val="1000"/>
              </a:spcBef>
            </a:pPr>
            <a:endParaRPr lang="zh-CN" altLang="en-US" sz="2000">
              <a:ea typeface="微软雅黑" panose="020B0503020204020204" pitchFamily="34" charset="-122"/>
              <a:cs typeface="Arial" panose="020B0604020202020204" pitchFamily="34" charset="0"/>
              <a:sym typeface="Agency FB" panose="020B0503020202020204" pitchFamily="34" charset="0"/>
            </a:endParaRPr>
          </a:p>
        </p:txBody>
      </p:sp>
      <p:sp>
        <p:nvSpPr>
          <p:cNvPr id="9231" name="直接连接符 30"/>
          <p:cNvSpPr>
            <a:spLocks noChangeShapeType="1"/>
          </p:cNvSpPr>
          <p:nvPr/>
        </p:nvSpPr>
        <p:spPr bwMode="auto">
          <a:xfrm flipH="1" flipV="1">
            <a:off x="11301413" y="30163"/>
            <a:ext cx="0"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9236" name="文本框 32"/>
          <p:cNvSpPr>
            <a:spLocks noChangeArrowheads="1"/>
          </p:cNvSpPr>
          <p:nvPr/>
        </p:nvSpPr>
        <p:spPr bwMode="auto">
          <a:xfrm>
            <a:off x="7372350" y="114300"/>
            <a:ext cx="3911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800" b="1">
                <a:solidFill>
                  <a:schemeClr val="bg1"/>
                </a:solidFill>
                <a:ea typeface="微软雅黑" panose="020B0503020204020204" pitchFamily="34" charset="-122"/>
                <a:cs typeface="Arial" panose="020B0604020202020204" pitchFamily="34" charset="0"/>
              </a:rPr>
              <a:t>GAN</a:t>
            </a:r>
            <a:r>
              <a:rPr lang="zh-CN" altLang="en-US" sz="2800" b="1">
                <a:solidFill>
                  <a:schemeClr val="bg1"/>
                </a:solidFill>
                <a:ea typeface="微软雅黑" panose="020B0503020204020204" pitchFamily="34" charset="-122"/>
                <a:cs typeface="Arial" panose="020B0604020202020204" pitchFamily="34" charset="0"/>
              </a:rPr>
              <a:t>的理论与实现模型</a:t>
            </a:r>
            <a:endParaRPr lang="zh-CN" altLang="en-US" sz="2800" b="1">
              <a:solidFill>
                <a:schemeClr val="bg1"/>
              </a:solidFill>
              <a:ea typeface="微软雅黑" panose="020B0503020204020204" pitchFamily="34" charset="-122"/>
              <a:cs typeface="Arial" panose="020B0604020202020204" pitchFamily="34" charset="0"/>
            </a:endParaRPr>
          </a:p>
        </p:txBody>
      </p:sp>
      <p:sp>
        <p:nvSpPr>
          <p:cNvPr id="12"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solidFill>
                  <a:schemeClr val="tx1"/>
                </a:solidFill>
                <a:latin typeface="Arial" panose="020B0604020202020204" pitchFamily="34" charset="0"/>
                <a:cs typeface="Arial" panose="020B0604020202020204" pitchFamily="34" charset="0"/>
              </a:rPr>
              <a:t>2.</a:t>
            </a:r>
            <a:r>
              <a:rPr lang="zh-CN" altLang="en-US" b="1" kern="0" dirty="0">
                <a:solidFill>
                  <a:schemeClr val="tx1"/>
                </a:solidFill>
                <a:latin typeface="Arial" panose="020B0604020202020204" pitchFamily="34" charset="0"/>
                <a:cs typeface="Arial" panose="020B0604020202020204" pitchFamily="34" charset="0"/>
              </a:rPr>
              <a:t>经典生成模型</a:t>
            </a:r>
            <a:endParaRPr lang="zh-CN" altLang="en-US" b="1" kern="0" dirty="0">
              <a:solidFill>
                <a:schemeClr val="tx1"/>
              </a:solidFill>
              <a:latin typeface="Arial" panose="020B0604020202020204" pitchFamily="34" charset="0"/>
              <a:cs typeface="Arial" panose="020B0604020202020204" pitchFamily="34" charset="0"/>
            </a:endParaRPr>
          </a:p>
        </p:txBody>
      </p:sp>
      <p:sp>
        <p:nvSpPr>
          <p:cNvPr id="7" name="文本框 6"/>
          <p:cNvSpPr txBox="1"/>
          <p:nvPr/>
        </p:nvSpPr>
        <p:spPr>
          <a:xfrm>
            <a:off x="404261" y="2223532"/>
            <a:ext cx="6968090" cy="4203074"/>
          </a:xfrm>
          <a:prstGeom prst="rect">
            <a:avLst/>
          </a:prstGeom>
          <a:noFill/>
        </p:spPr>
        <p:txBody>
          <a:bodyPr wrap="square">
            <a:spAutoFit/>
          </a:bodyPr>
          <a:lstStyle/>
          <a:p>
            <a:pPr>
              <a:lnSpc>
                <a:spcPct val="150000"/>
              </a:lnSpc>
              <a:spcBef>
                <a:spcPts val="0"/>
              </a:spcBef>
              <a:spcAft>
                <a:spcPts val="0"/>
              </a:spcAft>
            </a:pPr>
            <a:r>
              <a:rPr lang="en-US" altLang="zh-CN" sz="1800" dirty="0">
                <a:solidFill>
                  <a:srgbClr val="4D4D4D"/>
                </a:solidFill>
                <a:cs typeface="Arial" panose="020B0604020202020204" pitchFamily="34" charset="0"/>
              </a:rPr>
              <a:t>‌         StyleGAN</a:t>
            </a:r>
            <a:r>
              <a:rPr lang="zh-CN" altLang="en-US" sz="1800" dirty="0">
                <a:solidFill>
                  <a:srgbClr val="4D4D4D"/>
                </a:solidFill>
                <a:cs typeface="Arial" panose="020B0604020202020204" pitchFamily="34" charset="0"/>
              </a:rPr>
              <a:t>是由</a:t>
            </a:r>
            <a:r>
              <a:rPr lang="en-US" altLang="zh-CN" sz="1800" dirty="0">
                <a:solidFill>
                  <a:srgbClr val="4D4D4D"/>
                </a:solidFill>
                <a:cs typeface="Arial" panose="020B0604020202020204" pitchFamily="34" charset="0"/>
              </a:rPr>
              <a:t>NVIDIA</a:t>
            </a:r>
            <a:r>
              <a:rPr lang="zh-CN" altLang="en-US" sz="1800" dirty="0">
                <a:solidFill>
                  <a:srgbClr val="4D4D4D"/>
                </a:solidFill>
                <a:cs typeface="Arial" panose="020B0604020202020204" pitchFamily="34" charset="0"/>
              </a:rPr>
              <a:t>公司开发的‌‌一种真正大大推动了</a:t>
            </a:r>
            <a:r>
              <a:rPr lang="en-US" altLang="zh-CN" sz="1800" dirty="0">
                <a:solidFill>
                  <a:srgbClr val="4D4D4D"/>
                </a:solidFill>
                <a:cs typeface="Arial" panose="020B0604020202020204" pitchFamily="34" charset="0"/>
              </a:rPr>
              <a:t>GAN</a:t>
            </a:r>
            <a:r>
              <a:rPr lang="zh-CN" altLang="en-US" sz="1800" dirty="0">
                <a:solidFill>
                  <a:srgbClr val="4D4D4D"/>
                </a:solidFill>
                <a:cs typeface="Arial" panose="020B0604020202020204" pitchFamily="34" charset="0"/>
              </a:rPr>
              <a:t>领域发展的</a:t>
            </a:r>
            <a:r>
              <a:rPr lang="en-US" altLang="zh-CN" sz="1800" dirty="0">
                <a:solidFill>
                  <a:srgbClr val="4D4D4D"/>
                </a:solidFill>
                <a:cs typeface="Arial" panose="020B0604020202020204" pitchFamily="34" charset="0"/>
              </a:rPr>
              <a:t>GAN</a:t>
            </a:r>
            <a:r>
              <a:rPr lang="zh-CN" altLang="en-US" sz="1800" dirty="0">
                <a:solidFill>
                  <a:srgbClr val="4D4D4D"/>
                </a:solidFill>
                <a:cs typeface="Arial" panose="020B0604020202020204" pitchFamily="34" charset="0"/>
              </a:rPr>
              <a:t>类型。</a:t>
            </a:r>
            <a:r>
              <a:rPr lang="en-US" altLang="zh-CN" sz="1800" dirty="0">
                <a:solidFill>
                  <a:srgbClr val="4D4D4D"/>
                </a:solidFill>
                <a:cs typeface="Arial" panose="020B0604020202020204" pitchFamily="34" charset="0"/>
              </a:rPr>
              <a:t>StyleGAN</a:t>
            </a:r>
            <a:r>
              <a:rPr lang="zh-CN" altLang="en-US" sz="1800" dirty="0">
                <a:solidFill>
                  <a:srgbClr val="4D4D4D"/>
                </a:solidFill>
                <a:cs typeface="Arial" panose="020B0604020202020204" pitchFamily="34" charset="0"/>
              </a:rPr>
              <a:t>在</a:t>
            </a:r>
            <a:r>
              <a:rPr lang="en-US" altLang="zh-CN" sz="1800" dirty="0">
                <a:solidFill>
                  <a:srgbClr val="4D4D4D"/>
                </a:solidFill>
                <a:cs typeface="Arial" panose="020B0604020202020204" pitchFamily="34" charset="0"/>
              </a:rPr>
              <a:t>GAN</a:t>
            </a:r>
            <a:r>
              <a:rPr lang="zh-CN" altLang="en-US" sz="1800" dirty="0">
                <a:solidFill>
                  <a:srgbClr val="4D4D4D"/>
                </a:solidFill>
                <a:cs typeface="Arial" panose="020B0604020202020204" pitchFamily="34" charset="0"/>
              </a:rPr>
              <a:t>的基础上引入了</a:t>
            </a:r>
            <a:r>
              <a:rPr lang="en-US" altLang="zh-CN" sz="1800" dirty="0">
                <a:solidFill>
                  <a:srgbClr val="4D4D4D"/>
                </a:solidFill>
                <a:cs typeface="Arial" panose="020B0604020202020204" pitchFamily="34" charset="0"/>
              </a:rPr>
              <a:t>style transfer</a:t>
            </a:r>
            <a:r>
              <a:rPr lang="zh-CN" altLang="en-US" sz="1800" dirty="0">
                <a:solidFill>
                  <a:srgbClr val="4D4D4D"/>
                </a:solidFill>
                <a:cs typeface="Arial" panose="020B0604020202020204" pitchFamily="34" charset="0"/>
              </a:rPr>
              <a:t>样式转换的概念，通过分层的属性控制，实现了对生成图像样式的精细控制。其主要创新点包括：</a:t>
            </a:r>
            <a:endParaRPr lang="zh-CN" altLang="en-US" sz="1800" dirty="0">
              <a:solidFill>
                <a:srgbClr val="4D4D4D"/>
              </a:solidFill>
              <a:cs typeface="Arial" panose="020B0604020202020204" pitchFamily="34" charset="0"/>
            </a:endParaRPr>
          </a:p>
          <a:p>
            <a:pPr marL="800100" lvl="1" indent="-342900">
              <a:lnSpc>
                <a:spcPct val="150000"/>
              </a:lnSpc>
              <a:spcBef>
                <a:spcPts val="0"/>
              </a:spcBef>
              <a:spcAft>
                <a:spcPts val="0"/>
              </a:spcAft>
              <a:buFont typeface="Arial" panose="020B0604020202020204" pitchFamily="34" charset="0"/>
              <a:buChar char="•"/>
            </a:pPr>
            <a:r>
              <a:rPr lang="zh-CN" altLang="en-US" sz="1800" b="0" i="0" dirty="0">
                <a:solidFill>
                  <a:srgbClr val="4D4D4D"/>
                </a:solidFill>
                <a:effectLst/>
                <a:cs typeface="Arial" panose="020B0604020202020204" pitchFamily="34" charset="0"/>
              </a:rPr>
              <a:t>映射网络：将随机噪声</a:t>
            </a:r>
            <a:r>
              <a:rPr lang="zh-CN" altLang="en-US" sz="1800" dirty="0">
                <a:solidFill>
                  <a:srgbClr val="4D4D4D"/>
                </a:solidFill>
                <a:cs typeface="Arial" panose="020B0604020202020204" pitchFamily="34" charset="0"/>
              </a:rPr>
              <a:t>映射为潜在空间向量，这些向量编码了生成图像的样式信息，而不再直接用于图像生成过程。</a:t>
            </a:r>
            <a:endParaRPr lang="zh-CN" altLang="en-US" sz="1800" dirty="0">
              <a:solidFill>
                <a:srgbClr val="4D4D4D"/>
              </a:solidFill>
              <a:cs typeface="Arial" panose="020B0604020202020204" pitchFamily="34" charset="0"/>
            </a:endParaRPr>
          </a:p>
          <a:p>
            <a:pPr marL="800100" lvl="1" indent="-342900">
              <a:lnSpc>
                <a:spcPct val="150000"/>
              </a:lnSpc>
              <a:spcBef>
                <a:spcPts val="0"/>
              </a:spcBef>
              <a:spcAft>
                <a:spcPts val="0"/>
              </a:spcAft>
              <a:buFont typeface="Arial" panose="020B0604020202020204" pitchFamily="34" charset="0"/>
              <a:buChar char="•"/>
            </a:pPr>
            <a:r>
              <a:rPr lang="zh-CN" altLang="en-US" sz="1800" dirty="0">
                <a:solidFill>
                  <a:srgbClr val="4D4D4D"/>
                </a:solidFill>
                <a:cs typeface="Arial" panose="020B0604020202020204" pitchFamily="34" charset="0"/>
              </a:rPr>
              <a:t>合成网络：通过一系列卷积层和样式控制模块生成图像</a:t>
            </a:r>
            <a:r>
              <a:rPr lang="zh-CN" altLang="en-US" sz="1800" b="0" i="0" dirty="0">
                <a:solidFill>
                  <a:srgbClr val="4D4D4D"/>
                </a:solidFill>
                <a:effectLst/>
                <a:cs typeface="Arial" panose="020B0604020202020204" pitchFamily="34" charset="0"/>
              </a:rPr>
              <a:t>，这些模块在不同分辨率下依次作用，最终合成高质量的图像。</a:t>
            </a:r>
            <a:endParaRPr lang="zh-CN" altLang="en-US" sz="1800" b="0" i="0" dirty="0">
              <a:solidFill>
                <a:srgbClr val="4D4D4D"/>
              </a:solidFill>
              <a:effectLst/>
              <a:cs typeface="Arial" panose="020B0604020202020204" pitchFamily="34" charset="0"/>
            </a:endParaRPr>
          </a:p>
          <a:p>
            <a:pPr marL="800100" lvl="1" indent="-342900">
              <a:lnSpc>
                <a:spcPct val="150000"/>
              </a:lnSpc>
              <a:spcBef>
                <a:spcPts val="0"/>
              </a:spcBef>
              <a:spcAft>
                <a:spcPts val="0"/>
              </a:spcAft>
              <a:buFont typeface="Arial" panose="020B0604020202020204" pitchFamily="34" charset="0"/>
              <a:buChar char="•"/>
            </a:pPr>
            <a:r>
              <a:rPr lang="en-US" altLang="zh-CN" sz="1800" b="0" i="0" dirty="0" err="1">
                <a:solidFill>
                  <a:srgbClr val="4D4D4D"/>
                </a:solidFill>
                <a:effectLst/>
                <a:cs typeface="Arial" panose="020B0604020202020204" pitchFamily="34" charset="0"/>
              </a:rPr>
              <a:t>AdaIN</a:t>
            </a:r>
            <a:r>
              <a:rPr lang="zh-CN" altLang="en-US" sz="1800" dirty="0">
                <a:solidFill>
                  <a:srgbClr val="4D4D4D"/>
                </a:solidFill>
                <a:cs typeface="Arial" panose="020B0604020202020204" pitchFamily="34" charset="0"/>
              </a:rPr>
              <a:t>层</a:t>
            </a:r>
            <a:r>
              <a:rPr lang="en-US" altLang="zh-CN" sz="1800" dirty="0">
                <a:solidFill>
                  <a:srgbClr val="4D4D4D"/>
                </a:solidFill>
                <a:cs typeface="Arial" panose="020B0604020202020204" pitchFamily="34" charset="0"/>
              </a:rPr>
              <a:t>(Adaptive Instance Normalization)</a:t>
            </a:r>
            <a:r>
              <a:rPr lang="zh-CN" altLang="en-US" sz="1800" dirty="0">
                <a:solidFill>
                  <a:srgbClr val="4D4D4D"/>
                </a:solidFill>
                <a:cs typeface="Arial" panose="020B0604020202020204" pitchFamily="34" charset="0"/>
              </a:rPr>
              <a:t>：在样式</a:t>
            </a:r>
            <a:r>
              <a:rPr lang="zh-CN" altLang="en-US" sz="1800" b="0" i="0" dirty="0">
                <a:solidFill>
                  <a:srgbClr val="4D4D4D"/>
                </a:solidFill>
                <a:effectLst/>
                <a:cs typeface="Arial" panose="020B0604020202020204" pitchFamily="34" charset="0"/>
              </a:rPr>
              <a:t>编码任务中替换批归一化层</a:t>
            </a:r>
            <a:r>
              <a:rPr lang="en-US" altLang="zh-CN" sz="1800" b="0" i="0" dirty="0">
                <a:solidFill>
                  <a:srgbClr val="4D4D4D"/>
                </a:solidFill>
                <a:effectLst/>
                <a:cs typeface="Arial" panose="020B0604020202020204" pitchFamily="34" charset="0"/>
              </a:rPr>
              <a:t>(BN</a:t>
            </a:r>
            <a:r>
              <a:rPr lang="en-US" altLang="zh-CN" sz="1800" dirty="0">
                <a:solidFill>
                  <a:srgbClr val="4D4D4D"/>
                </a:solidFill>
                <a:cs typeface="Arial" panose="020B0604020202020204" pitchFamily="34" charset="0"/>
              </a:rPr>
              <a:t>)</a:t>
            </a:r>
            <a:r>
              <a:rPr lang="zh-CN" altLang="en-US" sz="1800" b="0" i="0" dirty="0">
                <a:solidFill>
                  <a:srgbClr val="4D4D4D"/>
                </a:solidFill>
                <a:effectLst/>
                <a:cs typeface="Arial" panose="020B0604020202020204" pitchFamily="34" charset="0"/>
              </a:rPr>
              <a:t>，实现更好的结果。</a:t>
            </a:r>
            <a:endParaRPr lang="zh-CN" altLang="en-US" sz="1800" b="0" i="0" dirty="0">
              <a:solidFill>
                <a:srgbClr val="4D4D4D"/>
              </a:solidFill>
              <a:effectLst/>
              <a:cs typeface="Arial" panose="020B0604020202020204" pitchFamily="34" charset="0"/>
            </a:endParaRPr>
          </a:p>
        </p:txBody>
      </p:sp>
      <p:sp>
        <p:nvSpPr>
          <p:cNvPr id="3" name="文本框 2"/>
          <p:cNvSpPr txBox="1"/>
          <p:nvPr/>
        </p:nvSpPr>
        <p:spPr>
          <a:xfrm>
            <a:off x="668338" y="1760241"/>
            <a:ext cx="6096000" cy="586699"/>
          </a:xfrm>
          <a:prstGeom prst="rect">
            <a:avLst/>
          </a:prstGeom>
          <a:noFill/>
        </p:spPr>
        <p:txBody>
          <a:bodyPr wrap="square">
            <a:spAutoFit/>
          </a:bodyPr>
          <a:lstStyle/>
          <a:p>
            <a:pPr algn="l">
              <a:lnSpc>
                <a:spcPct val="150000"/>
              </a:lnSpc>
              <a:spcBef>
                <a:spcPts val="1800"/>
              </a:spcBef>
              <a:spcAft>
                <a:spcPts val="600"/>
              </a:spcAft>
              <a:buNone/>
            </a:pPr>
            <a:r>
              <a:rPr lang="zh-CN" altLang="en-US" dirty="0">
                <a:cs typeface="Arial" panose="020B0604020202020204" pitchFamily="34" charset="0"/>
              </a:rPr>
              <a:t>（</a:t>
            </a:r>
            <a:r>
              <a:rPr lang="en-US" altLang="zh-CN" dirty="0">
                <a:cs typeface="Arial" panose="020B0604020202020204" pitchFamily="34" charset="0"/>
              </a:rPr>
              <a:t>5</a:t>
            </a:r>
            <a:r>
              <a:rPr lang="zh-CN" altLang="en-US" dirty="0">
                <a:cs typeface="Arial" panose="020B0604020202020204" pitchFamily="34" charset="0"/>
              </a:rPr>
              <a:t>）</a:t>
            </a:r>
            <a:r>
              <a:rPr lang="en-US" altLang="zh-CN" b="1" i="0" dirty="0">
                <a:solidFill>
                  <a:srgbClr val="333333"/>
                </a:solidFill>
                <a:effectLst/>
                <a:cs typeface="Arial" panose="020B0604020202020204" pitchFamily="34" charset="0"/>
              </a:rPr>
              <a:t>StyleGAN</a:t>
            </a:r>
            <a:endParaRPr lang="en-US" altLang="zh-CN" b="1" i="0" dirty="0">
              <a:solidFill>
                <a:srgbClr val="333333"/>
              </a:solidFill>
              <a:effectLst/>
              <a:cs typeface="Arial" panose="020B0604020202020204" pitchFamily="34"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0710" y="1760241"/>
            <a:ext cx="4364818" cy="4831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600"/>
                                  </p:stCondLst>
                                  <p:childTnLst>
                                    <p:set>
                                      <p:cBhvr>
                                        <p:cTn id="6" dur="1" fill="hold">
                                          <p:stCondLst>
                                            <p:cond delay="0"/>
                                          </p:stCondLst>
                                        </p:cTn>
                                        <p:tgtEl>
                                          <p:spTgt spid="12301"/>
                                        </p:tgtEl>
                                        <p:attrNameLst>
                                          <p:attrName>style.visibility</p:attrName>
                                        </p:attrNameLst>
                                      </p:cBhvr>
                                      <p:to>
                                        <p:strVal val="visible"/>
                                      </p:to>
                                    </p:set>
                                    <p:anim calcmode="lin" valueType="num">
                                      <p:cBhvr>
                                        <p:cTn id="7" dur="1000" fill="hold"/>
                                        <p:tgtEl>
                                          <p:spTgt spid="12301"/>
                                        </p:tgtEl>
                                        <p:attrNameLst>
                                          <p:attrName>ppt_w</p:attrName>
                                        </p:attrNameLst>
                                      </p:cBhvr>
                                      <p:tavLst>
                                        <p:tav tm="0">
                                          <p:val>
                                            <p:strVal val="#ppt_w+.3"/>
                                          </p:val>
                                        </p:tav>
                                        <p:tav tm="100000">
                                          <p:val>
                                            <p:strVal val="#ppt_w"/>
                                          </p:val>
                                        </p:tav>
                                      </p:tavLst>
                                    </p:anim>
                                    <p:anim calcmode="lin" valueType="num">
                                      <p:cBhvr>
                                        <p:cTn id="8" dur="1000" fill="hold"/>
                                        <p:tgtEl>
                                          <p:spTgt spid="12301"/>
                                        </p:tgtEl>
                                        <p:attrNameLst>
                                          <p:attrName>ppt_h</p:attrName>
                                        </p:attrNameLst>
                                      </p:cBhvr>
                                      <p:tavLst>
                                        <p:tav tm="0">
                                          <p:val>
                                            <p:strVal val="#ppt_h"/>
                                          </p:val>
                                        </p:tav>
                                        <p:tav tm="100000">
                                          <p:val>
                                            <p:strVal val="#ppt_h"/>
                                          </p:val>
                                        </p:tav>
                                      </p:tavLst>
                                    </p:anim>
                                    <p:animEffect>
                                      <p:cBhvr>
                                        <p:cTn id="9" dur="10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5" name="文本框 4"/>
          <p:cNvSpPr txBox="1"/>
          <p:nvPr/>
        </p:nvSpPr>
        <p:spPr>
          <a:xfrm>
            <a:off x="711835" y="1993900"/>
            <a:ext cx="10407015" cy="3322955"/>
          </a:xfrm>
          <a:prstGeom prst="rect">
            <a:avLst/>
          </a:prstGeom>
          <a:noFill/>
        </p:spPr>
        <p:txBody>
          <a:bodyPr wrap="square" rtlCol="0">
            <a:spAutoFit/>
          </a:bodyPr>
          <a:lstStyle/>
          <a:p>
            <a:pPr eaLnBrk="1" hangingPunct="1">
              <a:lnSpc>
                <a:spcPct val="150000"/>
              </a:lnSpc>
            </a:pPr>
            <a:r>
              <a:rPr lang="zh-CN" altLang="en-US" sz="2000" i="0" dirty="0">
                <a:effectLst/>
                <a:cs typeface="Arial" panose="020B0604020202020204" pitchFamily="34" charset="0"/>
              </a:rPr>
              <a:t>      一直以来，</a:t>
            </a:r>
            <a:r>
              <a:rPr lang="en-US" altLang="zh-CN" sz="2000" i="0" dirty="0">
                <a:effectLst/>
                <a:cs typeface="Arial" panose="020B0604020202020204" pitchFamily="34" charset="0"/>
              </a:rPr>
              <a:t>GAN</a:t>
            </a:r>
            <a:r>
              <a:rPr lang="zh-CN" altLang="en-US" sz="2000" i="0" dirty="0">
                <a:effectLst/>
                <a:cs typeface="Arial" panose="020B0604020202020204" pitchFamily="34" charset="0"/>
              </a:rPr>
              <a:t>的生成效果较好，但训练起来比</a:t>
            </a:r>
            <a:r>
              <a:rPr lang="en-US" altLang="zh-CN" sz="2000" i="0" dirty="0">
                <a:effectLst/>
                <a:cs typeface="Arial" panose="020B0604020202020204" pitchFamily="34" charset="0"/>
              </a:rPr>
              <a:t>VAE</a:t>
            </a:r>
            <a:r>
              <a:rPr lang="zh-CN" altLang="en-US" sz="2000" i="0" dirty="0">
                <a:effectLst/>
                <a:cs typeface="Arial" panose="020B0604020202020204" pitchFamily="34" charset="0"/>
              </a:rPr>
              <a:t>麻烦很多。有没有和</a:t>
            </a:r>
            <a:r>
              <a:rPr lang="en-US" altLang="zh-CN" sz="2000" i="0" dirty="0">
                <a:effectLst/>
                <a:cs typeface="Arial" panose="020B0604020202020204" pitchFamily="34" charset="0"/>
              </a:rPr>
              <a:t>GAN</a:t>
            </a:r>
            <a:r>
              <a:rPr lang="zh-CN" altLang="en-US" sz="2000" i="0" dirty="0">
                <a:effectLst/>
                <a:cs typeface="Arial" panose="020B0604020202020204" pitchFamily="34" charset="0"/>
              </a:rPr>
              <a:t>一样强大，训练起来又方便的生成网络架构呢？扩散模型正是满足这些要求的生成网络架构。</a:t>
            </a:r>
            <a:endParaRPr lang="zh-CN" altLang="en-US" sz="2000" dirty="0">
              <a:cs typeface="Arial" panose="020B0604020202020204" pitchFamily="34" charset="0"/>
            </a:endParaRPr>
          </a:p>
          <a:p>
            <a:pPr eaLnBrk="1" latinLnBrk="0" hangingPunct="1">
              <a:lnSpc>
                <a:spcPct val="150000"/>
              </a:lnSpc>
            </a:pPr>
            <a:r>
              <a:rPr lang="zh-CN" altLang="en-US" sz="2000" i="0" dirty="0">
                <a:effectLst/>
                <a:cs typeface="Arial" panose="020B0604020202020204" pitchFamily="34" charset="0"/>
              </a:rPr>
              <a:t>     </a:t>
            </a:r>
            <a:r>
              <a:rPr lang="en-US" altLang="zh-CN" sz="2000" i="0" dirty="0">
                <a:effectLst/>
                <a:cs typeface="Arial" panose="020B0604020202020204" pitchFamily="34" charset="0"/>
              </a:rPr>
              <a:t>  </a:t>
            </a:r>
            <a:r>
              <a:rPr lang="zh-CN" altLang="en-US" sz="2000" i="0" dirty="0">
                <a:effectLst/>
                <a:cs typeface="Arial" panose="020B0604020202020204" pitchFamily="34" charset="0"/>
              </a:rPr>
              <a:t>扩散模型（</a:t>
            </a:r>
            <a:r>
              <a:rPr lang="en-US" altLang="zh-CN" sz="2000" i="0" u="none" strike="noStrike" dirty="0">
                <a:effectLst/>
                <a:cs typeface="Arial" panose="020B0604020202020204" pitchFamily="34" charset="0"/>
              </a:rPr>
              <a:t>Diffusion</a:t>
            </a:r>
            <a:r>
              <a:rPr lang="zh-CN" altLang="en-US" sz="2000" i="0" dirty="0">
                <a:effectLst/>
                <a:cs typeface="Arial" panose="020B0604020202020204" pitchFamily="34" charset="0"/>
              </a:rPr>
              <a:t> </a:t>
            </a:r>
            <a:r>
              <a:rPr lang="en-US" altLang="zh-CN" sz="2000" i="0" dirty="0">
                <a:effectLst/>
                <a:cs typeface="Arial" panose="020B0604020202020204" pitchFamily="34" charset="0"/>
              </a:rPr>
              <a:t>Models</a:t>
            </a:r>
            <a:r>
              <a:rPr lang="zh-CN" altLang="en-US" sz="2000" i="0" dirty="0">
                <a:effectLst/>
                <a:cs typeface="Arial" panose="020B0604020202020204" pitchFamily="34" charset="0"/>
              </a:rPr>
              <a:t>）在近几年成为了生成对抗网络（</a:t>
            </a:r>
            <a:r>
              <a:rPr lang="en-US" altLang="zh-CN" sz="2000" i="0" dirty="0">
                <a:effectLst/>
                <a:cs typeface="Arial" panose="020B0604020202020204" pitchFamily="34" charset="0"/>
              </a:rPr>
              <a:t>GAN</a:t>
            </a:r>
            <a:r>
              <a:rPr lang="zh-CN" altLang="en-US" sz="2000" i="0" dirty="0">
                <a:effectLst/>
                <a:cs typeface="Arial" panose="020B0604020202020204" pitchFamily="34" charset="0"/>
              </a:rPr>
              <a:t>）之外的又一高质量生成模型的主要方向。它的中心理念可以概括为：先把一张清晰的图逐渐加噪，最后变成纯随机噪声；然后训练一个神经网络去逆向地一步步清除噪声，最终还原到清晰的原图。</a:t>
            </a:r>
            <a:endParaRPr lang="en-US" altLang="zh-CN" sz="2000" i="0" dirty="0">
              <a:effectLst/>
              <a:cs typeface="Arial" panose="020B0604020202020204" pitchFamily="34" charset="0"/>
            </a:endParaRPr>
          </a:p>
          <a:p>
            <a:pPr eaLnBrk="1" latinLnBrk="0" hangingPunct="1">
              <a:lnSpc>
                <a:spcPct val="150000"/>
              </a:lnSpc>
            </a:pPr>
            <a:r>
              <a:rPr lang="zh-CN" altLang="en-US" sz="2000" i="0" dirty="0">
                <a:effectLst/>
                <a:cs typeface="Arial" panose="020B0604020202020204" pitchFamily="34" charset="0"/>
              </a:rPr>
              <a:t>       扩散模型是一种特殊的</a:t>
            </a:r>
            <a:r>
              <a:rPr lang="en-US" altLang="zh-CN" sz="2000" i="0" dirty="0">
                <a:effectLst/>
                <a:cs typeface="Arial" panose="020B0604020202020204" pitchFamily="34" charset="0"/>
              </a:rPr>
              <a:t>VAE</a:t>
            </a:r>
            <a:r>
              <a:rPr lang="zh-CN" altLang="en-US" sz="2000" i="0" dirty="0">
                <a:effectLst/>
                <a:cs typeface="Arial" panose="020B0604020202020204" pitchFamily="34" charset="0"/>
              </a:rPr>
              <a:t>，其灵感来自于热力学：一个分布可以通过不断地添加噪声变成另一个分布。</a:t>
            </a:r>
            <a:endParaRPr lang="en-US" altLang="zh-CN" sz="2000" i="0" dirty="0">
              <a:effectLst/>
              <a:cs typeface="Arial" panose="020B0604020202020204" pitchFamily="34" charset="0"/>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3" name="文本框 2"/>
          <p:cNvSpPr txBox="1"/>
          <p:nvPr/>
        </p:nvSpPr>
        <p:spPr>
          <a:xfrm>
            <a:off x="668338" y="1456332"/>
            <a:ext cx="6096000" cy="461665"/>
          </a:xfrm>
          <a:prstGeom prst="rect">
            <a:avLst/>
          </a:prstGeom>
          <a:noFill/>
        </p:spPr>
        <p:txBody>
          <a:bodyPr wrap="square">
            <a:spAutoFit/>
          </a:bodyPr>
          <a:lstStyle/>
          <a:p>
            <a:r>
              <a:rPr lang="zh-CN" altLang="en-US" b="1" kern="0" dirty="0">
                <a:solidFill>
                  <a:schemeClr val="tx1"/>
                </a:solidFill>
                <a:cs typeface="Arial" panose="020B0604020202020204" pitchFamily="34" charset="0"/>
              </a:rPr>
              <a:t>扩散</a:t>
            </a:r>
            <a:r>
              <a:rPr lang="zh-CN" altLang="en-US" b="1" dirty="0">
                <a:solidFill>
                  <a:schemeClr val="tx1"/>
                </a:solidFill>
                <a:cs typeface="Arial" panose="020B0604020202020204" pitchFamily="34" charset="0"/>
              </a:rPr>
              <a:t>模型</a:t>
            </a:r>
            <a:r>
              <a:rPr lang="en-US" altLang="zh-CN" b="1" dirty="0">
                <a:solidFill>
                  <a:schemeClr val="tx1"/>
                </a:solidFill>
                <a:cs typeface="Arial" panose="020B0604020202020204" pitchFamily="34" charset="0"/>
              </a:rPr>
              <a:t>(Diffusion Model)</a:t>
            </a:r>
            <a:endParaRPr lang="zh-CN" altLang="en-US" b="1" dirty="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2" name="文本框 1"/>
          <p:cNvSpPr txBox="1"/>
          <p:nvPr/>
        </p:nvSpPr>
        <p:spPr>
          <a:xfrm>
            <a:off x="609695" y="1617631"/>
            <a:ext cx="3794125" cy="461665"/>
          </a:xfrm>
          <a:prstGeom prst="rect">
            <a:avLst/>
          </a:prstGeom>
          <a:noFill/>
        </p:spPr>
        <p:txBody>
          <a:bodyPr wrap="square" rtlCol="0">
            <a:spAutoFit/>
          </a:bodyPr>
          <a:lstStyle/>
          <a:p>
            <a:r>
              <a:rPr lang="zh-CN" altLang="en-US" b="1" dirty="0"/>
              <a:t>有名的扩散模型工具</a:t>
            </a:r>
            <a:endParaRPr lang="zh-CN" altLang="en-US" b="1"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4" name="文本框 3"/>
          <p:cNvSpPr txBox="1"/>
          <p:nvPr/>
        </p:nvSpPr>
        <p:spPr>
          <a:xfrm>
            <a:off x="609695" y="2562713"/>
            <a:ext cx="10909643" cy="3046095"/>
          </a:xfrm>
          <a:prstGeom prst="rect">
            <a:avLst/>
          </a:prstGeom>
          <a:noFill/>
        </p:spPr>
        <p:txBody>
          <a:bodyPr wrap="square">
            <a:spAutoFit/>
          </a:bodyPr>
          <a:lstStyle/>
          <a:p>
            <a:r>
              <a:rPr lang="en-US" altLang="zh-CN" i="0" dirty="0">
                <a:effectLst/>
                <a:cs typeface="Arial" panose="020B0604020202020204" pitchFamily="34" charset="0"/>
              </a:rPr>
              <a:t>        </a:t>
            </a:r>
            <a:r>
              <a:rPr lang="zh-CN" altLang="en-US" i="0" dirty="0">
                <a:effectLst/>
                <a:cs typeface="Arial" panose="020B0604020202020204" pitchFamily="34" charset="0"/>
              </a:rPr>
              <a:t>一些最流行的扩散模型因其在图像生成上的能力而获得了广泛关注，主要包括：</a:t>
            </a:r>
            <a:endParaRPr lang="en-US" altLang="zh-CN" i="0" dirty="0">
              <a:effectLst/>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DALL-E 3</a:t>
            </a:r>
            <a:r>
              <a:rPr lang="zh-CN" altLang="en-US" i="0" dirty="0">
                <a:effectLst/>
                <a:cs typeface="Arial" panose="020B0604020202020204" pitchFamily="34" charset="0"/>
              </a:rPr>
              <a:t>：</a:t>
            </a:r>
            <a:r>
              <a:rPr lang="en-US" altLang="zh-CN" b="0" i="0" dirty="0">
                <a:effectLst/>
                <a:cs typeface="Arial" panose="020B0604020202020204" pitchFamily="34" charset="0"/>
              </a:rPr>
              <a:t>OpenAI</a:t>
            </a:r>
            <a:r>
              <a:rPr lang="zh-CN" altLang="en-US" b="0" i="0" dirty="0">
                <a:effectLst/>
                <a:cs typeface="Arial" panose="020B0604020202020204" pitchFamily="34" charset="0"/>
              </a:rPr>
              <a:t>图像生成模型的第三个版本；</a:t>
            </a:r>
            <a:endParaRPr lang="en-US" altLang="zh-CN" dirty="0">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Sora</a:t>
            </a:r>
            <a:r>
              <a:rPr lang="zh-CN" altLang="en-US" i="0" dirty="0">
                <a:effectLst/>
                <a:cs typeface="Arial" panose="020B0604020202020204" pitchFamily="34" charset="0"/>
              </a:rPr>
              <a:t>：</a:t>
            </a:r>
            <a:r>
              <a:rPr lang="en-US" altLang="zh-CN" b="0" i="0" u="none" strike="noStrike" dirty="0">
                <a:effectLst/>
                <a:cs typeface="Arial" panose="020B0604020202020204" pitchFamily="34" charset="0"/>
              </a:rPr>
              <a:t>OpenAI</a:t>
            </a:r>
            <a:r>
              <a:rPr lang="zh-CN" altLang="en-US" b="0" i="0" dirty="0">
                <a:effectLst/>
                <a:cs typeface="Arial" panose="020B0604020202020204" pitchFamily="34" charset="0"/>
              </a:rPr>
              <a:t>发布的人工智能</a:t>
            </a:r>
            <a:r>
              <a:rPr lang="zh-CN" altLang="en-US" b="0" i="0" u="none" strike="noStrike" dirty="0">
                <a:effectLst/>
                <a:cs typeface="Arial" panose="020B0604020202020204" pitchFamily="34" charset="0"/>
              </a:rPr>
              <a:t>文生视频大模型；</a:t>
            </a:r>
            <a:endParaRPr lang="en-US" altLang="zh-CN" dirty="0">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Stable Diffusion3</a:t>
            </a:r>
            <a:r>
              <a:rPr lang="zh-CN" altLang="en-US" i="0" dirty="0">
                <a:effectLst/>
                <a:cs typeface="Arial" panose="020B0604020202020204" pitchFamily="34" charset="0"/>
              </a:rPr>
              <a:t>：</a:t>
            </a:r>
            <a:r>
              <a:rPr lang="zh-CN" altLang="en-US" b="0" i="0" dirty="0">
                <a:effectLst/>
                <a:cs typeface="Arial" panose="020B0604020202020204" pitchFamily="34" charset="0"/>
              </a:rPr>
              <a:t>美国</a:t>
            </a:r>
            <a:r>
              <a:rPr lang="en-US" altLang="zh-CN" b="0" i="0" dirty="0">
                <a:effectLst/>
                <a:cs typeface="Arial" panose="020B0604020202020204" pitchFamily="34" charset="0"/>
              </a:rPr>
              <a:t>Stability AI </a:t>
            </a:r>
            <a:r>
              <a:rPr lang="zh-CN" altLang="en-US" b="0" i="0" dirty="0">
                <a:effectLst/>
                <a:cs typeface="Arial" panose="020B0604020202020204" pitchFamily="34" charset="0"/>
              </a:rPr>
              <a:t>开发的一款文本到图像生成模型；</a:t>
            </a:r>
            <a:endParaRPr lang="en-US" altLang="zh-CN" dirty="0">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Midjourney</a:t>
            </a:r>
            <a:r>
              <a:rPr lang="zh-CN" altLang="en-US" i="0" dirty="0">
                <a:effectLst/>
                <a:cs typeface="Arial" panose="020B0604020202020204" pitchFamily="34" charset="0"/>
              </a:rPr>
              <a:t>：</a:t>
            </a:r>
            <a:r>
              <a:rPr lang="zh-CN" altLang="en-US" b="0" i="0" dirty="0">
                <a:effectLst/>
                <a:cs typeface="Arial" panose="020B0604020202020204" pitchFamily="34" charset="0"/>
              </a:rPr>
              <a:t>美国</a:t>
            </a:r>
            <a:r>
              <a:rPr lang="en-US" altLang="zh-CN" b="0" i="0" u="none" strike="noStrike" dirty="0">
                <a:effectLst/>
                <a:cs typeface="Arial" panose="020B0604020202020204" pitchFamily="34" charset="0"/>
              </a:rPr>
              <a:t>Midjourney, Inc.</a:t>
            </a:r>
            <a:r>
              <a:rPr lang="zh-CN" altLang="en-US" b="0" i="0" dirty="0">
                <a:effectLst/>
                <a:cs typeface="Arial" panose="020B0604020202020204" pitchFamily="34" charset="0"/>
              </a:rPr>
              <a:t>开发的生成式</a:t>
            </a:r>
            <a:r>
              <a:rPr lang="en-US" altLang="zh-CN" b="0" i="0" dirty="0">
                <a:effectLst/>
                <a:cs typeface="Arial" panose="020B0604020202020204" pitchFamily="34" charset="0"/>
              </a:rPr>
              <a:t>AI</a:t>
            </a:r>
            <a:r>
              <a:rPr lang="zh-CN" altLang="en-US" b="0" i="0" dirty="0">
                <a:effectLst/>
                <a:cs typeface="Arial" panose="020B0604020202020204" pitchFamily="34" charset="0"/>
              </a:rPr>
              <a:t>图像工具；</a:t>
            </a:r>
            <a:endParaRPr lang="en-US" altLang="zh-CN" dirty="0">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NovelAI</a:t>
            </a:r>
            <a:r>
              <a:rPr lang="zh-CN" altLang="en-US" i="0" dirty="0">
                <a:effectLst/>
                <a:cs typeface="Arial" panose="020B0604020202020204" pitchFamily="34" charset="0"/>
              </a:rPr>
              <a:t>：</a:t>
            </a:r>
            <a:r>
              <a:rPr lang="zh-CN" altLang="en-US" b="0" i="0" dirty="0">
                <a:effectLst/>
                <a:cs typeface="Arial" panose="020B0604020202020204" pitchFamily="34" charset="0"/>
              </a:rPr>
              <a:t>美国</a:t>
            </a:r>
            <a:r>
              <a:rPr lang="en-US" altLang="zh-CN" b="0" i="0" dirty="0" err="1">
                <a:effectLst/>
                <a:cs typeface="Arial" panose="020B0604020202020204" pitchFamily="34" charset="0"/>
              </a:rPr>
              <a:t>Anlatan</a:t>
            </a:r>
            <a:r>
              <a:rPr lang="zh-CN" altLang="en-US" b="0" i="0" dirty="0">
                <a:effectLst/>
                <a:cs typeface="Arial" panose="020B0604020202020204" pitchFamily="34" charset="0"/>
              </a:rPr>
              <a:t>公司开发的图像生成服务；</a:t>
            </a:r>
            <a:endParaRPr lang="en-US" altLang="zh-CN" dirty="0">
              <a:cs typeface="Arial" panose="020B0604020202020204" pitchFamily="34" charset="0"/>
            </a:endParaRPr>
          </a:p>
          <a:p>
            <a:pPr marL="800100" lvl="1" indent="-342900">
              <a:buFont typeface="Arial" panose="020B0604020202020204" pitchFamily="34" charset="0"/>
              <a:buChar char="•"/>
            </a:pPr>
            <a:r>
              <a:rPr lang="en-US" altLang="zh-CN" i="0" dirty="0">
                <a:effectLst/>
                <a:cs typeface="Arial" panose="020B0604020202020204" pitchFamily="34" charset="0"/>
              </a:rPr>
              <a:t>Imagen</a:t>
            </a:r>
            <a:r>
              <a:rPr lang="zh-CN" altLang="en-US" i="0" dirty="0">
                <a:effectLst/>
                <a:cs typeface="Arial" panose="020B0604020202020204" pitchFamily="34" charset="0"/>
              </a:rPr>
              <a:t>：</a:t>
            </a:r>
            <a:r>
              <a:rPr lang="zh-CN" altLang="en-US" b="0" i="0" dirty="0">
                <a:effectLst/>
                <a:cs typeface="Arial" panose="020B0604020202020204" pitchFamily="34" charset="0"/>
              </a:rPr>
              <a:t>谷歌发布的一款</a:t>
            </a:r>
            <a:r>
              <a:rPr lang="en-US" altLang="zh-CN" b="0" i="0" dirty="0">
                <a:effectLst/>
                <a:cs typeface="Arial" panose="020B0604020202020204" pitchFamily="34" charset="0"/>
              </a:rPr>
              <a:t>AI</a:t>
            </a:r>
            <a:r>
              <a:rPr lang="zh-CN" altLang="en-US" b="0" i="0" dirty="0">
                <a:effectLst/>
                <a:cs typeface="Arial" panose="020B0604020202020204" pitchFamily="34" charset="0"/>
              </a:rPr>
              <a:t>文生图大模型。</a:t>
            </a:r>
            <a:endParaRPr lang="zh-CN" altLang="en-US"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5" name="文本框 4"/>
          <p:cNvSpPr txBox="1"/>
          <p:nvPr/>
        </p:nvSpPr>
        <p:spPr>
          <a:xfrm>
            <a:off x="668338" y="2022397"/>
            <a:ext cx="10407015" cy="2861310"/>
          </a:xfrm>
          <a:prstGeom prst="rect">
            <a:avLst/>
          </a:prstGeom>
          <a:noFill/>
        </p:spPr>
        <p:txBody>
          <a:bodyPr wrap="square" rtlCol="0">
            <a:spAutoFit/>
          </a:bodyPr>
          <a:lstStyle/>
          <a:p>
            <a:pPr eaLnBrk="1" latinLnBrk="0" hangingPunct="1">
              <a:lnSpc>
                <a:spcPct val="150000"/>
              </a:lnSpc>
            </a:pPr>
            <a:r>
              <a:rPr lang="zh-CN" altLang="en-US" sz="2000" dirty="0">
                <a:solidFill>
                  <a:srgbClr val="4D4D4D"/>
                </a:solidFill>
                <a:latin typeface="-apple-system"/>
              </a:rPr>
              <a:t>     </a:t>
            </a:r>
            <a:r>
              <a:rPr lang="zh-CN" altLang="en-US" sz="2000" b="0" i="0" dirty="0">
                <a:solidFill>
                  <a:srgbClr val="4D4D4D"/>
                </a:solidFill>
                <a:effectLst/>
                <a:latin typeface="-apple-system"/>
              </a:rPr>
              <a:t>为什么叫“扩散”？在物理上，“扩散”常指例如一滴墨汁在水中慢慢扩散成均匀分布的过程。对于数据而言，则可以想象：把一张图像视为起始状态，每一步添上一点高斯噪声</a:t>
            </a:r>
            <a:r>
              <a:rPr lang="en-US" altLang="zh-CN" sz="2000" b="0" i="0" dirty="0">
                <a:solidFill>
                  <a:srgbClr val="4D4D4D"/>
                </a:solidFill>
                <a:effectLst/>
                <a:latin typeface="-apple-system"/>
              </a:rPr>
              <a:t>——</a:t>
            </a:r>
            <a:r>
              <a:rPr lang="zh-CN" altLang="en-US" sz="2000" b="0" i="0" dirty="0">
                <a:solidFill>
                  <a:srgbClr val="4D4D4D"/>
                </a:solidFill>
                <a:effectLst/>
                <a:latin typeface="-apple-system"/>
              </a:rPr>
              <a:t>图像就越来越模糊，最终完全变成像水中“均匀分布的墨汁”一样的纯噪声。 </a:t>
            </a:r>
            <a:endParaRPr lang="en-US" altLang="zh-CN" sz="2000" b="0" i="0" dirty="0">
              <a:solidFill>
                <a:srgbClr val="4D4D4D"/>
              </a:solidFill>
              <a:effectLst/>
              <a:latin typeface="-apple-system"/>
            </a:endParaRPr>
          </a:p>
          <a:p>
            <a:pPr eaLnBrk="1" latinLnBrk="0" hangingPunct="1">
              <a:lnSpc>
                <a:spcPct val="150000"/>
              </a:lnSpc>
            </a:pPr>
            <a:r>
              <a:rPr lang="en-US" altLang="zh-CN" sz="2000" dirty="0">
                <a:solidFill>
                  <a:srgbClr val="4D4D4D"/>
                </a:solidFill>
                <a:latin typeface="-apple-system"/>
              </a:rPr>
              <a:t>     </a:t>
            </a:r>
            <a:r>
              <a:rPr lang="zh-CN" altLang="en-US" sz="2000" b="0" i="0" dirty="0">
                <a:solidFill>
                  <a:srgbClr val="4D4D4D"/>
                </a:solidFill>
                <a:effectLst/>
                <a:latin typeface="-apple-system"/>
              </a:rPr>
              <a:t>接下来要做的，就是 “逆向扩散”：假设我们手中只有一张纯随机噪声的图像，通过网络一步步“去噪”，让它回到那幅清晰图像。在训练阶段，我们知道真实图像和各步噪声图像的对应关系；网络学到如何在每个阶段把噪声减去一点点，从而逐步逼近真实图像分布。</a:t>
            </a:r>
            <a:endParaRPr lang="zh-CN" altLang="en-US" sz="2000" b="0" i="0" dirty="0">
              <a:solidFill>
                <a:srgbClr val="4D4D4D"/>
              </a:solidFill>
              <a:effectLst/>
              <a:latin typeface="-apple-system"/>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2" name="文本框 1"/>
          <p:cNvSpPr txBox="1"/>
          <p:nvPr/>
        </p:nvSpPr>
        <p:spPr>
          <a:xfrm>
            <a:off x="609695" y="1337738"/>
            <a:ext cx="3794125" cy="461665"/>
          </a:xfrm>
          <a:prstGeom prst="rect">
            <a:avLst/>
          </a:prstGeom>
          <a:noFill/>
        </p:spPr>
        <p:txBody>
          <a:bodyPr wrap="square" rtlCol="0">
            <a:spAutoFit/>
          </a:bodyPr>
          <a:lstStyle/>
          <a:p>
            <a:r>
              <a:rPr lang="zh-CN" altLang="en-US" b="1" dirty="0"/>
              <a:t>正向扩散过程</a:t>
            </a:r>
            <a:endParaRPr lang="en-US" altLang="zh-CN" sz="2800" b="1" dirty="0">
              <a:latin typeface="Agency FB" panose="020B0503020202020204" pitchFamily="34" charset="0"/>
              <a:ea typeface="微软雅黑" panose="020B0503020204020204" pitchFamily="34" charset="-122"/>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2500" y="2081212"/>
            <a:ext cx="10287000" cy="269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2" name="文本框 1"/>
          <p:cNvSpPr txBox="1"/>
          <p:nvPr/>
        </p:nvSpPr>
        <p:spPr>
          <a:xfrm>
            <a:off x="609695" y="1337738"/>
            <a:ext cx="3794125" cy="461665"/>
          </a:xfrm>
          <a:prstGeom prst="rect">
            <a:avLst/>
          </a:prstGeom>
          <a:noFill/>
        </p:spPr>
        <p:txBody>
          <a:bodyPr wrap="square" rtlCol="0">
            <a:spAutoFit/>
          </a:bodyPr>
          <a:lstStyle/>
          <a:p>
            <a:r>
              <a:rPr lang="zh-CN" altLang="en-US" b="1" dirty="0"/>
              <a:t>逆向扩散过程</a:t>
            </a:r>
            <a:endParaRPr lang="en-US" altLang="zh-CN" sz="2800" b="1" dirty="0">
              <a:latin typeface="Agency FB" panose="020B0503020202020204" pitchFamily="34" charset="0"/>
              <a:ea typeface="微软雅黑" panose="020B0503020204020204" pitchFamily="34" charset="-122"/>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4437" y="2605087"/>
            <a:ext cx="9763125" cy="1647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1400" y="1479747"/>
            <a:ext cx="7486650" cy="4962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3" name="文本框 2"/>
          <p:cNvSpPr txBox="1"/>
          <p:nvPr/>
        </p:nvSpPr>
        <p:spPr>
          <a:xfrm>
            <a:off x="668338" y="1427757"/>
            <a:ext cx="6096000" cy="373820"/>
          </a:xfrm>
          <a:prstGeom prst="rect">
            <a:avLst/>
          </a:prstGeom>
          <a:noFill/>
        </p:spPr>
        <p:txBody>
          <a:bodyPr wrap="square">
            <a:spAutoFit/>
          </a:bodyPr>
          <a:lstStyle/>
          <a:p>
            <a:pPr algn="l">
              <a:lnSpc>
                <a:spcPts val="2100"/>
              </a:lnSpc>
              <a:spcBef>
                <a:spcPts val="1800"/>
              </a:spcBef>
              <a:spcAft>
                <a:spcPts val="600"/>
              </a:spcAft>
            </a:pPr>
            <a:r>
              <a:rPr lang="zh-CN" altLang="en-US" b="1" i="0" dirty="0">
                <a:solidFill>
                  <a:srgbClr val="4F4F4F"/>
                </a:solidFill>
                <a:effectLst/>
              </a:rPr>
              <a:t>数学原理</a:t>
            </a:r>
            <a:endParaRPr lang="zh-CN" altLang="en-US" b="1" i="0" dirty="0">
              <a:solidFill>
                <a:srgbClr val="4F4F4F"/>
              </a:solidFill>
              <a:effectLst/>
            </a:endParaRPr>
          </a:p>
        </p:txBody>
      </p:sp>
      <p:sp>
        <p:nvSpPr>
          <p:cNvPr id="4" name="文本框 3"/>
          <p:cNvSpPr txBox="1"/>
          <p:nvPr/>
        </p:nvSpPr>
        <p:spPr>
          <a:xfrm>
            <a:off x="668338" y="1895409"/>
            <a:ext cx="6096000" cy="364202"/>
          </a:xfrm>
          <a:prstGeom prst="rect">
            <a:avLst/>
          </a:prstGeom>
          <a:noFill/>
        </p:spPr>
        <p:txBody>
          <a:bodyPr wrap="square">
            <a:spAutoFit/>
          </a:bodyPr>
          <a:lstStyle/>
          <a:p>
            <a:pPr algn="l">
              <a:lnSpc>
                <a:spcPts val="1950"/>
              </a:lnSpc>
              <a:spcBef>
                <a:spcPts val="1800"/>
              </a:spcBef>
              <a:spcAft>
                <a:spcPts val="600"/>
              </a:spcAft>
            </a:pPr>
            <a:r>
              <a:rPr lang="en-US" altLang="zh-CN" b="1" i="0" dirty="0">
                <a:solidFill>
                  <a:srgbClr val="4F4F4F"/>
                </a:solidFill>
                <a:effectLst/>
                <a:cs typeface="Arial" panose="020B0604020202020204" pitchFamily="34" charset="0"/>
              </a:rPr>
              <a:t>1. </a:t>
            </a:r>
            <a:r>
              <a:rPr lang="zh-CN" altLang="en-US" b="1" i="0" dirty="0">
                <a:solidFill>
                  <a:srgbClr val="4F4F4F"/>
                </a:solidFill>
                <a:effectLst/>
                <a:cs typeface="Arial" panose="020B0604020202020204" pitchFamily="34" charset="0"/>
              </a:rPr>
              <a:t>正向扩散（</a:t>
            </a:r>
            <a:r>
              <a:rPr lang="en-US" altLang="zh-CN" b="1" i="0" dirty="0">
                <a:solidFill>
                  <a:srgbClr val="4F4F4F"/>
                </a:solidFill>
                <a:effectLst/>
                <a:cs typeface="Arial" panose="020B0604020202020204" pitchFamily="34" charset="0"/>
              </a:rPr>
              <a:t>Forward Diffusion</a:t>
            </a:r>
            <a:r>
              <a:rPr lang="zh-CN" altLang="en-US" b="1" i="0" dirty="0">
                <a:solidFill>
                  <a:srgbClr val="4F4F4F"/>
                </a:solidFill>
                <a:effectLst/>
                <a:cs typeface="Arial" panose="020B0604020202020204" pitchFamily="34" charset="0"/>
              </a:rPr>
              <a:t>）</a:t>
            </a:r>
            <a:endParaRPr lang="zh-CN" altLang="en-US" b="1" i="0" dirty="0">
              <a:solidFill>
                <a:srgbClr val="4F4F4F"/>
              </a:solidFill>
              <a:effectLst/>
              <a:cs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p:cNvSpPr txBox="1"/>
              <p:nvPr/>
            </p:nvSpPr>
            <p:spPr>
              <a:xfrm>
                <a:off x="668338" y="2171332"/>
                <a:ext cx="10855324" cy="3275965"/>
              </a:xfrm>
              <a:prstGeom prst="rect">
                <a:avLst/>
              </a:prstGeom>
              <a:noFill/>
            </p:spPr>
            <p:txBody>
              <a:bodyPr wrap="square">
                <a:spAutoFit/>
              </a:bodyPr>
              <a:lstStyle/>
              <a:p>
                <a:r>
                  <a:rPr lang="zh-CN" altLang="en-US" dirty="0">
                    <a:cs typeface="Arial" panose="020B0604020202020204" pitchFamily="34" charset="0"/>
                  </a:rPr>
                  <a:t>令数据点</a:t>
                </a:r>
                <a14:m>
                  <m:oMath xmlns:m="http://schemas.openxmlformats.org/officeDocument/2006/math">
                    <m:sSub>
                      <m:sSubPr>
                        <m:ctrlPr>
                          <a:rPr lang="zh-CN" altLang="en-US" i="1" smtClean="0">
                            <a:solidFill>
                              <a:srgbClr val="836967"/>
                            </a:solidFill>
                            <a:latin typeface="Cambria Math" panose="02040503050406030204" pitchFamily="18" charset="0"/>
                            <a:cs typeface="Cambria Math" panose="02040503050406030204" pitchFamily="18" charset="0"/>
                          </a:rPr>
                        </m:ctrlPr>
                      </m:sSubPr>
                      <m:e>
                        <m:r>
                          <a:rPr lang="zh-CN" altLang="en-US" i="1" smtClean="0">
                            <a:latin typeface="Cambria Math" panose="02040503050406030204" pitchFamily="18" charset="0"/>
                            <a:cs typeface="Cambria Math" panose="02040503050406030204" pitchFamily="18" charset="0"/>
                          </a:rPr>
                          <m:t>𝑥</m:t>
                        </m:r>
                      </m:e>
                      <m:sub>
                        <m:r>
                          <a:rPr lang="zh-CN" altLang="en-US" i="1" smtClean="0">
                            <a:latin typeface="Cambria Math" panose="02040503050406030204" pitchFamily="18" charset="0"/>
                            <a:ea typeface="MS Mincho" charset="0"/>
                            <a:cs typeface="Cambria Math" panose="02040503050406030204" pitchFamily="18" charset="0"/>
                          </a:rPr>
                          <m:t>0</m:t>
                        </m:r>
                      </m:sub>
                    </m:sSub>
                    <m:r>
                      <a:rPr lang="zh-CN" altLang="en-US" i="1" smtClean="0">
                        <a:latin typeface="Cambria Math" panose="02040503050406030204" pitchFamily="18" charset="0"/>
                        <a:ea typeface="MS Mincho" charset="0"/>
                        <a:cs typeface="Cambria Math" panose="02040503050406030204" pitchFamily="18" charset="0"/>
                      </a:rPr>
                      <m:t>∈</m:t>
                    </m:r>
                    <m:sSup>
                      <m:sSupPr>
                        <m:ctrlPr>
                          <a:rPr lang="zh-CN" altLang="en-US" i="1" smtClean="0">
                            <a:solidFill>
                              <a:srgbClr val="836967"/>
                            </a:solidFill>
                            <a:latin typeface="Cambria Math" panose="02040503050406030204" pitchFamily="18" charset="0"/>
                            <a:cs typeface="Cambria Math" panose="02040503050406030204" pitchFamily="18" charset="0"/>
                          </a:rPr>
                        </m:ctrlPr>
                      </m:sSupPr>
                      <m:e>
                        <m:r>
                          <a:rPr lang="zh-CN" altLang="en-US" i="1" smtClean="0">
                            <a:latin typeface="Cambria Math" panose="02040503050406030204" pitchFamily="18" charset="0"/>
                            <a:cs typeface="Cambria Math" panose="02040503050406030204" pitchFamily="18" charset="0"/>
                          </a:rPr>
                          <m:t>𝑅</m:t>
                        </m:r>
                      </m:e>
                      <m:sup>
                        <m:r>
                          <a:rPr lang="zh-CN" altLang="en-US" i="1" smtClean="0">
                            <a:latin typeface="Cambria Math" panose="02040503050406030204" pitchFamily="18" charset="0"/>
                            <a:cs typeface="Cambria Math" panose="02040503050406030204" pitchFamily="18" charset="0"/>
                          </a:rPr>
                          <m:t>𝑑</m:t>
                        </m:r>
                      </m:sup>
                    </m:sSup>
                  </m:oMath>
                </a14:m>
                <a:r>
                  <a:rPr lang="zh-CN" altLang="en-US" dirty="0">
                    <a:cs typeface="Arial" panose="020B0604020202020204" pitchFamily="34" charset="0"/>
                  </a:rPr>
                  <a:t>表示原始样本（如图像像素），我们定义一个“加噪”马尔可夫链：</a:t>
                </a:r>
                <a:endParaRPr lang="zh-CN" altLang="en-US" dirty="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836967"/>
                              </a:solidFill>
                              <a:latin typeface="Cambria Math" panose="02040503050406030204" pitchFamily="18" charset="0"/>
                              <a:cs typeface="Cambria Math" panose="02040503050406030204" pitchFamily="18" charset="0"/>
                            </a:rPr>
                          </m:ctrlPr>
                        </m:sSubPr>
                        <m:e>
                          <m:r>
                            <a:rPr lang="en-US" altLang="zh-CN" i="1" dirty="0" smtClean="0">
                              <a:latin typeface="Cambria Math" panose="02040503050406030204" pitchFamily="18" charset="0"/>
                              <a:cs typeface="Cambria Math" panose="02040503050406030204" pitchFamily="18" charset="0"/>
                            </a:rPr>
                            <m:t>𝑥</m:t>
                          </m:r>
                        </m:e>
                        <m:sub>
                          <m:r>
                            <a:rPr lang="en-US" altLang="zh-CN" i="1" dirty="0" smtClean="0">
                              <a:latin typeface="Cambria Math" panose="02040503050406030204" pitchFamily="18" charset="0"/>
                              <a:ea typeface="MS Mincho" charset="0"/>
                              <a:cs typeface="Cambria Math" panose="02040503050406030204" pitchFamily="18" charset="0"/>
                            </a:rPr>
                            <m:t>0</m:t>
                          </m:r>
                        </m:sub>
                      </m:sSub>
                      <m:r>
                        <a:rPr lang="en-US" altLang="zh-CN" i="1" dirty="0" smtClean="0">
                          <a:latin typeface="Cambria Math" panose="02040503050406030204" pitchFamily="18" charset="0"/>
                          <a:ea typeface="MS Mincho" charset="0"/>
                          <a:cs typeface="Cambria Math" panose="02040503050406030204" pitchFamily="18" charset="0"/>
                        </a:rPr>
                        <m:t>→</m:t>
                      </m:r>
                      <m:sSub>
                        <m:sSubPr>
                          <m:ctrlPr>
                            <a:rPr lang="en-US" altLang="zh-CN" i="1" dirty="0" smtClean="0">
                              <a:solidFill>
                                <a:srgbClr val="836967"/>
                              </a:solidFill>
                              <a:latin typeface="Cambria Math" panose="02040503050406030204" pitchFamily="18" charset="0"/>
                              <a:cs typeface="Cambria Math" panose="02040503050406030204" pitchFamily="18" charset="0"/>
                            </a:rPr>
                          </m:ctrlPr>
                        </m:sSubPr>
                        <m:e>
                          <m:r>
                            <a:rPr lang="en-US" altLang="zh-CN" i="1" dirty="0" smtClean="0">
                              <a:latin typeface="Cambria Math" panose="02040503050406030204" pitchFamily="18" charset="0"/>
                              <a:cs typeface="Cambria Math" panose="02040503050406030204" pitchFamily="18" charset="0"/>
                            </a:rPr>
                            <m:t>𝑥</m:t>
                          </m:r>
                        </m:e>
                        <m:sub>
                          <m:r>
                            <a:rPr lang="en-US" altLang="zh-CN" i="1" dirty="0" smtClean="0">
                              <a:latin typeface="Cambria Math" panose="02040503050406030204" pitchFamily="18" charset="0"/>
                              <a:ea typeface="MS Mincho" charset="0"/>
                              <a:cs typeface="Cambria Math" panose="02040503050406030204" pitchFamily="18" charset="0"/>
                            </a:rPr>
                            <m:t>1</m:t>
                          </m:r>
                        </m:sub>
                      </m:sSub>
                      <m:r>
                        <a:rPr lang="en-US" altLang="zh-CN" i="1" dirty="0">
                          <a:latin typeface="Cambria Math" panose="02040503050406030204" pitchFamily="18" charset="0"/>
                          <a:ea typeface="MS Mincho" charset="0"/>
                          <a:cs typeface="Cambria Math" panose="02040503050406030204" pitchFamily="18" charset="0"/>
                        </a:rPr>
                        <m:t>→⋯→</m:t>
                      </m:r>
                      <m:sSub>
                        <m:sSubPr>
                          <m:ctrlPr>
                            <a:rPr lang="en-US" altLang="zh-CN" i="1" dirty="0" smtClean="0">
                              <a:solidFill>
                                <a:srgbClr val="836967"/>
                              </a:solidFill>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𝑥</m:t>
                          </m:r>
                        </m:e>
                        <m:sub>
                          <m:r>
                            <a:rPr lang="en-US" altLang="zh-CN" i="1" dirty="0" smtClean="0">
                              <a:latin typeface="Cambria Math" panose="02040503050406030204" pitchFamily="18" charset="0"/>
                              <a:cs typeface="Cambria Math" panose="02040503050406030204" pitchFamily="18" charset="0"/>
                            </a:rPr>
                            <m:t>𝑇</m:t>
                          </m:r>
                        </m:sub>
                      </m:sSub>
                    </m:oMath>
                  </m:oMathPara>
                </a14:m>
                <a:endParaRPr lang="en-US" altLang="zh-CN" dirty="0">
                  <a:cs typeface="Arial" panose="020B0604020202020204" pitchFamily="34" charset="0"/>
                </a:endParaRPr>
              </a:p>
              <a:p>
                <a:r>
                  <a:rPr lang="zh-CN" altLang="en-US" dirty="0">
                    <a:cs typeface="Arial" panose="020B0604020202020204" pitchFamily="34" charset="0"/>
                  </a:rPr>
                  <a:t>其中每一步遵循：</a:t>
                </a:r>
                <a:endParaRPr lang="en-US" altLang="zh-CN" dirty="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cs typeface="Cambria Math" panose="02040503050406030204" pitchFamily="18" charset="0"/>
                        </a:rPr>
                        <m:t>𝑞</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smtClean="0">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smtClean="0">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𝑡</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r>
                        <a:rPr lang="zh-CN" altLang="en-US" i="1" smtClean="0">
                          <a:latin typeface="Cambria Math" panose="02040503050406030204" pitchFamily="18" charset="0"/>
                          <a:ea typeface="MS Mincho" charset="0"/>
                          <a:cs typeface="Cambria Math" panose="02040503050406030204" pitchFamily="18" charset="0"/>
                        </a:rPr>
                        <m:t>𝒩</m:t>
                      </m:r>
                      <m:sSub>
                        <m:sSubPr>
                          <m:ctrlPr>
                            <a:rPr lang="en-US" altLang="zh-CN" i="1">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ea typeface="MS Mincho" charset="0"/>
                          <a:cs typeface="Cambria Math" panose="02040503050406030204" pitchFamily="18" charset="0"/>
                        </a:rPr>
                        <m:t>|</m:t>
                      </m:r>
                      <m:rad>
                        <m:radPr>
                          <m:degHide m:val="on"/>
                          <m:ctrlPr>
                            <a:rPr lang="en-US" altLang="zh-CN" i="1" smtClean="0">
                              <a:latin typeface="Cambria Math" panose="02040503050406030204" pitchFamily="18" charset="0"/>
                              <a:cs typeface="Cambria Math" panose="02040503050406030204" pitchFamily="18" charset="0"/>
                            </a:rPr>
                          </m:ctrlPr>
                        </m:radPr>
                        <m:deg/>
                        <m:e>
                          <m:r>
                            <a:rPr lang="en-US" altLang="zh-CN" b="0" i="1" smtClean="0">
                              <a:latin typeface="Cambria Math" panose="02040503050406030204" pitchFamily="18" charset="0"/>
                              <a:ea typeface="MS Mincho" charset="0"/>
                              <a:cs typeface="Cambria Math" panose="02040503050406030204" pitchFamily="18" charset="0"/>
                            </a:rPr>
                            <m:t>1</m:t>
                          </m:r>
                          <m:r>
                            <a:rPr lang="en-US" altLang="zh-CN" b="0" i="1" smtClean="0">
                              <a:latin typeface="Cambria Math" panose="02040503050406030204" pitchFamily="18" charset="0"/>
                              <a:ea typeface="MS Mincho"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zh-CN" altLang="en-US" b="0" i="1" smtClean="0">
                                  <a:latin typeface="Cambria Math" panose="02040503050406030204" pitchFamily="18" charset="0"/>
                                  <a:ea typeface="MS Mincho" charset="0"/>
                                  <a:cs typeface="Cambria Math" panose="02040503050406030204" pitchFamily="18" charset="0"/>
                                </a:rPr>
                                <m:t>𝛽</m:t>
                              </m:r>
                            </m:e>
                            <m:sub>
                              <m:r>
                                <a:rPr lang="en-US" altLang="zh-CN" b="0" i="1" smtClean="0">
                                  <a:latin typeface="Cambria Math" panose="02040503050406030204" pitchFamily="18" charset="0"/>
                                  <a:cs typeface="Cambria Math" panose="02040503050406030204" pitchFamily="18" charset="0"/>
                                </a:rPr>
                                <m:t>𝑡</m:t>
                              </m:r>
                            </m:sub>
                          </m:sSub>
                        </m:e>
                      </m:rad>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𝑡</m:t>
                          </m:r>
                        </m:sub>
                      </m:sSub>
                      <m:r>
                        <a:rPr lang="en-US" altLang="zh-CN" i="1">
                          <a:latin typeface="Cambria Math" panose="02040503050406030204" pitchFamily="18" charset="0"/>
                          <a:cs typeface="Cambria Math" panose="02040503050406030204" pitchFamily="18" charset="0"/>
                        </a:rPr>
                        <m:t>𝐼</m:t>
                      </m:r>
                      <m:r>
                        <a:rPr lang="en-US" altLang="zh-CN" i="1">
                          <a:latin typeface="Cambria Math" panose="02040503050406030204" pitchFamily="18" charset="0"/>
                          <a:ea typeface="MS Mincho" charset="0"/>
                          <a:cs typeface="Cambria Math" panose="02040503050406030204" pitchFamily="18" charset="0"/>
                        </a:rPr>
                        <m:t>)</m:t>
                      </m:r>
                    </m:oMath>
                  </m:oMathPara>
                </a14:m>
                <a:endParaRPr lang="en-US" altLang="zh-CN" dirty="0">
                  <a:cs typeface="Arial" panose="020B0604020202020204" pitchFamily="34" charset="0"/>
                </a:endParaRPr>
              </a:p>
              <a:p>
                <a14:m>
                  <m:oMath xmlns:m="http://schemas.openxmlformats.org/officeDocument/2006/math">
                    <m:sSub>
                      <m:sSubPr>
                        <m:ctrlPr>
                          <a:rPr lang="en-US" altLang="zh-CN" i="1" smtClean="0">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𝑡</m:t>
                        </m:r>
                      </m:sub>
                    </m:sSub>
                  </m:oMath>
                </a14:m>
                <a:r>
                  <a:rPr lang="zh-CN" altLang="en-US" dirty="0">
                    <a:cs typeface="Arial" panose="020B0604020202020204" pitchFamily="34" charset="0"/>
                  </a:rPr>
                  <a:t>是第</a:t>
                </a:r>
                <a:r>
                  <a:rPr lang="en-US" altLang="zh-CN" dirty="0">
                    <a:cs typeface="Arial" panose="020B0604020202020204" pitchFamily="34" charset="0"/>
                  </a:rPr>
                  <a:t>t</a:t>
                </a:r>
                <a:r>
                  <a:rPr lang="zh-CN" altLang="en-US" dirty="0">
                    <a:cs typeface="Arial" panose="020B0604020202020204" pitchFamily="34" charset="0"/>
                  </a:rPr>
                  <a:t>步的噪声强度</a:t>
                </a:r>
                <a14:m>
                  <m:oMath xmlns:m="http://schemas.openxmlformats.org/officeDocument/2006/math">
                    <m:r>
                      <a:rPr lang="en-US" altLang="zh-CN" b="0" i="1" dirty="0">
                        <a:latin typeface="Cambria Math" panose="02040503050406030204" pitchFamily="18" charset="0"/>
                        <a:ea typeface="MS Mincho" charset="0"/>
                        <a:cs typeface="Cambria Math" panose="02040503050406030204" pitchFamily="18" charset="0"/>
                      </a:rPr>
                      <m:t>，且满足</m:t>
                    </m:r>
                    <m:r>
                      <a:rPr lang="en-US" altLang="zh-CN" b="0" i="0" smtClean="0">
                        <a:latin typeface="Cambria Math" panose="02040503050406030204" pitchFamily="18" charset="0"/>
                        <a:ea typeface="MS Mincho" charset="0"/>
                        <a:cs typeface="Cambria Math" panose="02040503050406030204" pitchFamily="18" charset="0"/>
                      </a:rPr>
                      <m:t>0</m:t>
                    </m:r>
                    <m:r>
                      <a:rPr lang="en-US" altLang="zh-CN" b="0" i="0" smtClean="0">
                        <a:latin typeface="Cambria Math" panose="02040503050406030204" pitchFamily="18" charset="0"/>
                        <a:ea typeface="MS Mincho" charset="0"/>
                        <a:cs typeface="Cambria Math" panose="02040503050406030204" pitchFamily="18" charset="0"/>
                      </a:rPr>
                      <m:t>&lt;</m:t>
                    </m:r>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b="0" i="1" smtClean="0">
                            <a:latin typeface="Cambria Math" panose="02040503050406030204" pitchFamily="18" charset="0"/>
                            <a:ea typeface="MS Mincho" charset="0"/>
                            <a:cs typeface="Cambria Math" panose="02040503050406030204" pitchFamily="18" charset="0"/>
                          </a:rPr>
                          <m:t>1</m:t>
                        </m:r>
                      </m:sub>
                    </m:sSub>
                    <m:r>
                      <a:rPr lang="en-US" altLang="zh-CN" b="0" i="1" smtClean="0">
                        <a:latin typeface="Cambria Math" panose="02040503050406030204" pitchFamily="18" charset="0"/>
                        <a:ea typeface="MS Mincho" charset="0"/>
                        <a:cs typeface="Cambria Math" panose="02040503050406030204" pitchFamily="18" charset="0"/>
                      </a:rPr>
                      <m:t>&lt;</m:t>
                    </m:r>
                  </m:oMath>
                </a14:m>
                <a:r>
                  <a:rPr lang="en-US" altLang="zh-CN" dirty="0">
                    <a:cs typeface="Arial" panose="020B0604020202020204" pitchFamily="34" charset="0"/>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b="0" i="1" smtClean="0">
                            <a:latin typeface="Cambria Math" panose="02040503050406030204" pitchFamily="18" charset="0"/>
                            <a:ea typeface="MS Mincho" charset="0"/>
                            <a:cs typeface="Cambria Math" panose="02040503050406030204" pitchFamily="18" charset="0"/>
                          </a:rPr>
                          <m:t>2</m:t>
                        </m:r>
                      </m:sub>
                    </m:sSub>
                  </m:oMath>
                </a14:m>
                <a:r>
                  <a:rPr lang="en-US" altLang="zh-CN" dirty="0">
                    <a:cs typeface="Arial" panose="020B0604020202020204" pitchFamily="34" charset="0"/>
                  </a:rPr>
                  <a:t>&lt;</a:t>
                </a:r>
                <a14:m>
                  <m:oMath xmlns:m="http://schemas.openxmlformats.org/officeDocument/2006/math">
                    <m:r>
                      <a:rPr lang="en-US" altLang="zh-CN" i="1" dirty="0">
                        <a:latin typeface="Cambria Math" panose="02040503050406030204" pitchFamily="18" charset="0"/>
                        <a:ea typeface="MS Mincho" charset="0"/>
                        <a:cs typeface="Cambria Math" panose="02040503050406030204" pitchFamily="18" charset="0"/>
                      </a:rPr>
                      <m:t>⋯</m:t>
                    </m:r>
                  </m:oMath>
                </a14:m>
                <a:r>
                  <a:rPr lang="en-US" altLang="zh-CN" dirty="0">
                    <a:cs typeface="Arial" panose="020B0604020202020204" pitchFamily="34" charset="0"/>
                  </a:rPr>
                  <a:t>&lt;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b="0" i="1" smtClean="0">
                            <a:latin typeface="Cambria Math" panose="02040503050406030204" pitchFamily="18" charset="0"/>
                            <a:cs typeface="Cambria Math" panose="02040503050406030204" pitchFamily="18" charset="0"/>
                          </a:rPr>
                          <m:t>𝑇</m:t>
                        </m:r>
                      </m:sub>
                    </m:sSub>
                    <m:r>
                      <a:rPr lang="en-US" altLang="zh-CN" b="0" i="1" smtClean="0">
                        <a:latin typeface="Cambria Math" panose="02040503050406030204" pitchFamily="18" charset="0"/>
                        <a:ea typeface="MS Mincho" charset="0"/>
                        <a:cs typeface="Cambria Math" panose="02040503050406030204" pitchFamily="18" charset="0"/>
                      </a:rPr>
                      <m:t>&lt;</m:t>
                    </m:r>
                    <m:r>
                      <a:rPr lang="en-US" altLang="zh-CN" b="0" i="1" smtClean="0">
                        <a:latin typeface="Cambria Math" panose="02040503050406030204" pitchFamily="18" charset="0"/>
                        <a:ea typeface="MS Mincho" charset="0"/>
                        <a:cs typeface="Cambria Math" panose="02040503050406030204" pitchFamily="18" charset="0"/>
                      </a:rPr>
                      <m:t>1</m:t>
                    </m:r>
                  </m:oMath>
                </a14:m>
                <a:r>
                  <a:rPr lang="zh-CN" altLang="en-US" dirty="0">
                    <a:cs typeface="Arial" panose="020B0604020202020204" pitchFamily="34" charset="0"/>
                  </a:rPr>
                  <a:t>。</a:t>
                </a:r>
                <a:endParaRPr lang="en-US" altLang="zh-CN" dirty="0">
                  <a:cs typeface="Arial" panose="020B0604020202020204" pitchFamily="34" charset="0"/>
                </a:endParaRPr>
              </a:p>
              <a:p>
                <a:r>
                  <a:rPr lang="zh-CN" altLang="en-US" dirty="0">
                    <a:cs typeface="Arial" panose="020B0604020202020204" pitchFamily="34" charset="0"/>
                  </a:rPr>
                  <a:t>即：在第</a:t>
                </a:r>
                <a:r>
                  <a:rPr lang="en-US" altLang="zh-CN" dirty="0">
                    <a:cs typeface="Arial" panose="020B0604020202020204" pitchFamily="34" charset="0"/>
                  </a:rPr>
                  <a:t>t</a:t>
                </a:r>
                <a:r>
                  <a:rPr lang="zh-CN" altLang="en-US" dirty="0">
                    <a:cs typeface="Arial" panose="020B0604020202020204" pitchFamily="34" charset="0"/>
                  </a:rPr>
                  <a:t>步，我们把上一步</a:t>
                </a:r>
                <a14:m>
                  <m:oMath xmlns:m="http://schemas.openxmlformats.org/officeDocument/2006/math">
                    <m:sSub>
                      <m:sSubPr>
                        <m:ctrlPr>
                          <a:rPr lang="en-US" altLang="zh-CN" i="1" smtClean="0">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𝑡</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1</m:t>
                        </m:r>
                      </m:sub>
                    </m:sSub>
                  </m:oMath>
                </a14:m>
                <a:r>
                  <a:rPr lang="zh-CN" altLang="en-US" dirty="0">
                    <a:cs typeface="Arial" panose="020B0604020202020204" pitchFamily="34" charset="0"/>
                  </a:rPr>
                  <a:t>保留</a:t>
                </a:r>
                <a14:m>
                  <m:oMath xmlns:m="http://schemas.openxmlformats.org/officeDocument/2006/math">
                    <m:rad>
                      <m:radPr>
                        <m:degHide m:val="on"/>
                        <m:ctrlPr>
                          <a:rPr lang="en-US" altLang="zh-CN" i="1">
                            <a:latin typeface="Cambria Math" panose="02040503050406030204" pitchFamily="18" charset="0"/>
                            <a:cs typeface="Cambria Math" panose="02040503050406030204" pitchFamily="18" charset="0"/>
                          </a:rPr>
                        </m:ctrlPr>
                      </m:radPr>
                      <m:deg/>
                      <m:e>
                        <m:r>
                          <a:rPr lang="en-US" altLang="zh-CN" i="1">
                            <a:latin typeface="Cambria Math" panose="02040503050406030204" pitchFamily="18" charset="0"/>
                            <a:ea typeface="MS Mincho"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𝑡</m:t>
                            </m:r>
                          </m:sub>
                        </m:sSub>
                      </m:e>
                    </m:rad>
                  </m:oMath>
                </a14:m>
                <a:r>
                  <a:rPr lang="zh-CN" altLang="en-US" dirty="0">
                    <a:cs typeface="Arial" panose="020B0604020202020204" pitchFamily="34" charset="0"/>
                  </a:rPr>
                  <a:t>部分，另外</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ea typeface="MS Mincho"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𝑡</m:t>
                        </m:r>
                      </m:sub>
                    </m:sSub>
                  </m:oMath>
                </a14:m>
                <a:r>
                  <a:rPr lang="zh-CN" altLang="en-US" dirty="0">
                    <a:cs typeface="Arial" panose="020B0604020202020204" pitchFamily="34" charset="0"/>
                  </a:rPr>
                  <a:t>的部分全改为随机高斯噪声，让图像变得比上一时刻更模糊。</a:t>
                </a:r>
                <a:endParaRPr lang="zh-CN" altLang="en-US" dirty="0">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68338" y="2171332"/>
                <a:ext cx="10855324" cy="3275965"/>
              </a:xfrm>
              <a:prstGeom prst="rect">
                <a:avLst/>
              </a:prstGeom>
              <a:blipFill rotWithShape="1">
                <a:blip r:embed="rId1"/>
                <a:stretch>
                  <a:fillRect l="-3" t="-8" r="3" b="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sp>
        <p:nvSpPr>
          <p:cNvPr id="4" name="文本框 3"/>
          <p:cNvSpPr txBox="1"/>
          <p:nvPr/>
        </p:nvSpPr>
        <p:spPr>
          <a:xfrm>
            <a:off x="668338" y="1573464"/>
            <a:ext cx="6096000" cy="321945"/>
          </a:xfrm>
          <a:prstGeom prst="rect">
            <a:avLst/>
          </a:prstGeom>
          <a:noFill/>
        </p:spPr>
        <p:txBody>
          <a:bodyPr wrap="square">
            <a:spAutoFit/>
          </a:bodyPr>
          <a:lstStyle/>
          <a:p>
            <a:pPr algn="l">
              <a:lnSpc>
                <a:spcPts val="1800"/>
              </a:lnSpc>
              <a:spcBef>
                <a:spcPts val="1800"/>
              </a:spcBef>
              <a:spcAft>
                <a:spcPts val="600"/>
              </a:spcAft>
            </a:pPr>
            <a:r>
              <a:rPr lang="zh-CN" altLang="en-US" b="1" i="0" dirty="0">
                <a:solidFill>
                  <a:srgbClr val="4F4F4F"/>
                </a:solidFill>
                <a:effectLst/>
                <a:latin typeface="PingFang SC"/>
              </a:rPr>
              <a:t>累积加噪公式</a:t>
            </a:r>
            <a:endParaRPr lang="zh-CN" altLang="en-US" b="1" i="0" dirty="0">
              <a:solidFill>
                <a:srgbClr val="4F4F4F"/>
              </a:solidFill>
              <a:effectLst/>
              <a:latin typeface="PingFang SC"/>
            </a:endParaRPr>
          </a:p>
        </p:txBody>
      </p:sp>
      <mc:AlternateContent xmlns:mc="http://schemas.openxmlformats.org/markup-compatibility/2006">
        <mc:Choice xmlns:a14="http://schemas.microsoft.com/office/drawing/2010/main" Requires="a14">
          <p:sp>
            <p:nvSpPr>
              <p:cNvPr id="7" name="文本框 6"/>
              <p:cNvSpPr txBox="1"/>
              <p:nvPr/>
            </p:nvSpPr>
            <p:spPr>
              <a:xfrm>
                <a:off x="668338" y="2171332"/>
                <a:ext cx="10855324" cy="4074160"/>
              </a:xfrm>
              <a:prstGeom prst="rect">
                <a:avLst/>
              </a:prstGeom>
              <a:noFill/>
            </p:spPr>
            <p:txBody>
              <a:bodyPr wrap="square">
                <a:spAutoFit/>
              </a:bodyPr>
              <a:lstStyle/>
              <a:p>
                <a:r>
                  <a:rPr lang="zh-CN" altLang="en-US" dirty="0"/>
                  <a:t>若我们一步步加噪到第</a:t>
                </a:r>
                <a:r>
                  <a:rPr lang="en-US" altLang="zh-CN" dirty="0"/>
                  <a:t>t</a:t>
                </a:r>
                <a:r>
                  <a:rPr lang="zh-CN" altLang="en-US" dirty="0"/>
                  <a:t>步，可写：</a:t>
                </a:r>
                <a:endParaRPr lang="zh-CN" altLang="en-US" dirty="0"/>
              </a:p>
              <a:p>
                <a:pPr algn="ct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𝑞</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r>
                        <a:rPr lang="zh-CN" altLang="en-US" i="1">
                          <a:latin typeface="Cambria Math" panose="02040503050406030204" pitchFamily="18" charset="0"/>
                        </a:rPr>
                        <m:t>𝒩</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r>
                        <a:rPr lang="en-US" altLang="zh-CN" b="0" i="1" smtClean="0">
                          <a:latin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r>
                          <a:rPr lang="en-US" altLang="zh-CN" i="1">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e>
                    </m:rad>
                    <m:r>
                      <a:rPr lang="zh-CN" altLang="en-US" i="1">
                        <a:latin typeface="Cambria Math" panose="02040503050406030204" pitchFamily="18" charset="0"/>
                      </a:rPr>
                      <m:t>𝜀</m:t>
                    </m:r>
                  </m:oMath>
                </a14:m>
                <a:endParaRPr lang="zh-CN" altLang="en-US" dirty="0"/>
              </a:p>
              <a:p>
                <a:r>
                  <a:rPr lang="zh-CN" altLang="en-US" dirty="0"/>
                  <a:t>其中</a:t>
                </a:r>
                <a14:m>
                  <m:oMath xmlns:m="http://schemas.openxmlformats.org/officeDocument/2006/math">
                    <m:r>
                      <a:rPr lang="zh-CN" altLang="en-US"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𝛽</m:t>
                        </m:r>
                      </m:e>
                      <m:sub>
                        <m:r>
                          <a:rPr lang="en-US" altLang="zh-CN" i="1">
                            <a:latin typeface="Cambria Math" panose="02040503050406030204" pitchFamily="18" charset="0"/>
                          </a:rPr>
                          <m:t>𝑡</m:t>
                        </m:r>
                      </m:sub>
                    </m:sSub>
                    <m:r>
                      <a:rPr lang="zh-CN" altLang="en-US" i="1">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oMath>
                </a14:m>
                <a:r>
                  <a:rPr lang="en-US" altLang="zh-CN" dirty="0"/>
                  <a:t>=</a:t>
                </a:r>
                <a14:m>
                  <m:oMath xmlns:m="http://schemas.openxmlformats.org/officeDocument/2006/math">
                    <m:nary>
                      <m:naryPr>
                        <m:chr m:val="∏"/>
                        <m:limLoc m:val="subSup"/>
                        <m:ctrlPr>
                          <a:rPr lang="en-US" altLang="zh-CN" i="1" dirty="0" smtClean="0">
                            <a:latin typeface="Cambria Math" panose="02040503050406030204" pitchFamily="18" charset="0"/>
                          </a:rPr>
                        </m:ctrlPr>
                      </m:naryPr>
                      <m:sub>
                        <m:r>
                          <m:rPr>
                            <m:brk m:alnAt="1"/>
                          </m:rPr>
                          <a:rPr lang="en-US" altLang="zh-CN" b="0" i="1" dirty="0" smtClean="0">
                            <a:latin typeface="Cambria Math" panose="02040503050406030204" pitchFamily="18" charset="0"/>
                          </a:rPr>
                          <m:t>𝑠</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𝑡</m:t>
                        </m:r>
                      </m:sup>
                      <m:e>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𝛼</m:t>
                            </m:r>
                          </m:e>
                          <m:sub>
                            <m:r>
                              <m:rPr>
                                <m:sty m:val="p"/>
                              </m:rPr>
                              <a:rPr lang="en-US" altLang="zh-CN" i="1" dirty="0">
                                <a:latin typeface="Cambria Math" panose="02040503050406030204" pitchFamily="18" charset="0"/>
                              </a:rPr>
                              <m:t>s</m:t>
                            </m:r>
                          </m:sub>
                        </m:sSub>
                      </m:e>
                    </m:nary>
                  </m:oMath>
                </a14:m>
                <a:r>
                  <a:rPr lang="zh-CN" altLang="en-US" dirty="0"/>
                  <a:t>，</a:t>
                </a:r>
                <a14:m>
                  <m:oMath xmlns:m="http://schemas.openxmlformats.org/officeDocument/2006/math">
                    <m:r>
                      <a:rPr lang="zh-CN" altLang="en-US" i="1">
                        <a:latin typeface="Cambria Math" panose="02040503050406030204" pitchFamily="18" charset="0"/>
                      </a:rPr>
                      <m:t>𝜀</m:t>
                    </m:r>
                  </m:oMath>
                </a14:m>
                <a:r>
                  <a:rPr lang="zh-CN" altLang="en-US" dirty="0"/>
                  <a:t>是一个标准正态分布上的采样。</a:t>
                </a:r>
                <a:endParaRPr lang="en-US" altLang="zh-CN" dirty="0"/>
              </a:p>
              <a:p>
                <a:r>
                  <a:rPr lang="zh-CN" altLang="en-US" dirty="0"/>
                  <a:t>这表示：只要知道第</a:t>
                </a:r>
                <a:r>
                  <a:rPr lang="en-US" altLang="zh-CN" dirty="0"/>
                  <a:t>0</a:t>
                </a:r>
                <a:r>
                  <a:rPr lang="zh-CN" altLang="en-US" dirty="0"/>
                  <a:t>步的图像</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oMath>
                </a14:m>
                <a:r>
                  <a:rPr lang="zh-CN" altLang="en-US" dirty="0"/>
                  <a:t>，就能一次性地生成第</a:t>
                </a:r>
                <a:r>
                  <a:rPr lang="en-US" altLang="zh-CN" dirty="0"/>
                  <a:t>t</a:t>
                </a:r>
                <a:r>
                  <a:rPr lang="zh-CN" altLang="en-US" dirty="0"/>
                  <a:t>步的带噪图像，减少了迭代操作。</a:t>
                </a:r>
                <a:endParaRPr lang="en-US" altLang="zh-CN" i="1" dirty="0">
                  <a:latin typeface="Cambria Math" panose="02040503050406030204" pitchFamily="18" charset="0"/>
                </a:endParaRPr>
              </a:p>
              <a:p>
                <a:r>
                  <a:rPr lang="zh-CN" altLang="en-US" dirty="0"/>
                  <a:t>注：根据正态分布：若</a:t>
                </a:r>
                <a14:m>
                  <m:oMath xmlns:m="http://schemas.openxmlformats.org/officeDocument/2006/math">
                    <m:r>
                      <m:rPr>
                        <m:sty m:val="p"/>
                      </m:rPr>
                      <a:rPr lang="en-US" altLang="zh-CN" i="1" dirty="0">
                        <a:latin typeface="Cambria Math" panose="02040503050406030204" pitchFamily="18" charset="0"/>
                      </a:rPr>
                      <m:t>X</m:t>
                    </m:r>
                    <m:r>
                      <a:rPr lang="en-US" altLang="zh-CN" sz="2400"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𝜎</m:t>
                            </m:r>
                          </m:e>
                          <m:sup>
                            <m:r>
                              <a:rPr lang="en-US" altLang="zh-CN" b="0" i="1" smtClean="0">
                                <a:latin typeface="Cambria Math" panose="02040503050406030204" pitchFamily="18" charset="0"/>
                              </a:rPr>
                              <m:t>2</m:t>
                            </m:r>
                          </m:sup>
                        </m:sSup>
                      </m:e>
                    </m:d>
                  </m:oMath>
                </a14:m>
                <a:r>
                  <a:rPr lang="zh-CN" altLang="en-US" dirty="0"/>
                  <a:t>，则</a:t>
                </a:r>
                <a14:m>
                  <m:oMath xmlns:m="http://schemas.openxmlformats.org/officeDocument/2006/math">
                    <m:r>
                      <m:rPr>
                        <m:sty m:val="p"/>
                      </m:rPr>
                      <a:rPr lang="en-US" altLang="zh-CN" i="1" dirty="0">
                        <a:latin typeface="Cambria Math" panose="02040503050406030204" pitchFamily="18" charset="0"/>
                      </a:rPr>
                      <m:t>X</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zh-CN" altLang="en-US" i="1">
                        <a:latin typeface="Cambria Math" panose="02040503050406030204" pitchFamily="18" charset="0"/>
                      </a:rPr>
                      <m:t>𝜎𝜀</m:t>
                    </m:r>
                  </m:oMath>
                </a14:m>
                <a:r>
                  <a:rPr lang="zh-CN" altLang="en-US" dirty="0"/>
                  <a:t>。</a:t>
                </a:r>
                <a:endParaRPr lang="en-US" altLang="zh-CN" dirty="0"/>
              </a:p>
              <a:p>
                <a:r>
                  <a:rPr lang="zh-CN" altLang="en-US" b="0" i="0" dirty="0">
                    <a:solidFill>
                      <a:srgbClr val="555555"/>
                    </a:solidFill>
                    <a:effectLst/>
                    <a:latin typeface="Lato" panose="020F0502020204030203" pitchFamily="34" charset="0"/>
                  </a:rPr>
                  <a:t>在</a:t>
                </a:r>
                <a:r>
                  <a:rPr lang="en-US" altLang="zh-CN" b="0" i="0" dirty="0">
                    <a:solidFill>
                      <a:srgbClr val="555555"/>
                    </a:solidFill>
                    <a:effectLst/>
                    <a:latin typeface="Lato" panose="020F0502020204030203" pitchFamily="34" charset="0"/>
                  </a:rPr>
                  <a:t>DDPM</a:t>
                </a:r>
                <a:r>
                  <a:rPr lang="zh-CN" altLang="en-US" b="0" i="0" dirty="0">
                    <a:solidFill>
                      <a:srgbClr val="555555"/>
                    </a:solidFill>
                    <a:effectLst/>
                    <a:latin typeface="Lato" panose="020F0502020204030203" pitchFamily="34" charset="0"/>
                  </a:rPr>
                  <a:t>论文中，</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𝛽</m:t>
                        </m:r>
                      </m:e>
                      <m:sub>
                        <m:r>
                          <a:rPr lang="en-US" altLang="zh-CN" b="0" i="1" dirty="0" smtClean="0">
                            <a:latin typeface="Cambria Math" panose="02040503050406030204" pitchFamily="18" charset="0"/>
                          </a:rPr>
                          <m:t>𝑡</m:t>
                        </m:r>
                      </m:sub>
                    </m:sSub>
                  </m:oMath>
                </a14:m>
                <a:r>
                  <a:rPr lang="zh-CN" altLang="en-US" b="0" i="0" dirty="0">
                    <a:solidFill>
                      <a:srgbClr val="555555"/>
                    </a:solidFill>
                    <a:effectLst/>
                    <a:latin typeface="Lato" panose="020F0502020204030203" pitchFamily="34" charset="0"/>
                  </a:rPr>
                  <a:t>从</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𝛽</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4</m:t>
                        </m:r>
                      </m:sup>
                    </m:sSup>
                  </m:oMath>
                </a14:m>
                <a:r>
                  <a:rPr lang="zh-CN" altLang="en-US" b="0" i="0" dirty="0">
                    <a:solidFill>
                      <a:srgbClr val="555555"/>
                    </a:solidFill>
                    <a:effectLst/>
                    <a:latin typeface="Lato" panose="020F0502020204030203" pitchFamily="34" charset="0"/>
                  </a:rPr>
                  <a:t>到</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𝛽</m:t>
                        </m:r>
                      </m:e>
                      <m:sub>
                        <m:r>
                          <a:rPr lang="en-US" altLang="zh-CN" b="0" i="1" dirty="0" smtClean="0">
                            <a:latin typeface="Cambria Math" panose="02040503050406030204" pitchFamily="18" charset="0"/>
                          </a:rPr>
                          <m:t>𝑇</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02</m:t>
                    </m:r>
                  </m:oMath>
                </a14:m>
                <a:r>
                  <a:rPr lang="zh-CN" altLang="en-US" b="0" i="0" dirty="0">
                    <a:solidFill>
                      <a:srgbClr val="555555"/>
                    </a:solidFill>
                    <a:effectLst/>
                    <a:latin typeface="Lato" panose="020F0502020204030203" pitchFamily="34" charset="0"/>
                  </a:rPr>
                  <a:t>线性增长，</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cs typeface="Cambria Math" panose="02040503050406030204" pitchFamily="18" charset="0"/>
                          </a:rPr>
                          <m:t>𝑡</m:t>
                        </m:r>
                      </m:sub>
                    </m:sSub>
                  </m:oMath>
                </a14:m>
                <a:r>
                  <a:rPr lang="zh-CN" altLang="en-US" b="0" i="0" dirty="0">
                    <a:solidFill>
                      <a:srgbClr val="555555"/>
                    </a:solidFill>
                    <a:effectLst/>
                    <a:latin typeface="Lato" panose="020F0502020204030203" pitchFamily="34" charset="0"/>
                  </a:rPr>
                  <a:t>趋近于</a:t>
                </a:r>
                <a:r>
                  <a:rPr lang="en-US" altLang="zh-CN" b="0" i="0" dirty="0">
                    <a:solidFill>
                      <a:srgbClr val="555555"/>
                    </a:solidFill>
                    <a:effectLst/>
                    <a:latin typeface="Lato" panose="020F0502020204030203" pitchFamily="34" charset="0"/>
                  </a:rPr>
                  <a:t>0</a:t>
                </a:r>
                <a:r>
                  <a:rPr lang="zh-CN" altLang="en-US" b="0" i="0" dirty="0">
                    <a:solidFill>
                      <a:srgbClr val="555555"/>
                    </a:solidFill>
                    <a:effectLst/>
                    <a:latin typeface="Lato" panose="020F0502020204030203" pitchFamily="34" charset="0"/>
                  </a:rPr>
                  <a:t>。</a:t>
                </a:r>
                <a:r>
                  <a:rPr lang="en-US" altLang="zh-CN" b="0" i="0" dirty="0">
                    <a:solidFill>
                      <a:srgbClr val="555555"/>
                    </a:solidFill>
                    <a:effectLst/>
                    <a:latin typeface="Lato" panose="020F0502020204030203" pitchFamily="34" charset="0"/>
                  </a:rPr>
                  <a:t> </a:t>
                </a:r>
                <a:endParaRPr lang="en-US" altLang="zh-CN" b="0" i="0" dirty="0">
                  <a:solidFill>
                    <a:srgbClr val="555555"/>
                  </a:solidFill>
                  <a:effectLst/>
                  <a:latin typeface="Lato" panose="020F0502020204030203" pitchFamily="34" charset="0"/>
                </a:endParaRPr>
              </a:p>
              <a:p>
                <a:r>
                  <a:rPr lang="zh-CN" altLang="en-US" b="0" i="0" dirty="0">
                    <a:solidFill>
                      <a:srgbClr val="555555"/>
                    </a:solidFill>
                    <a:effectLst/>
                    <a:latin typeface="Lato" panose="020F0502020204030203" pitchFamily="34" charset="0"/>
                  </a:rPr>
                  <a:t>上述推断可以简单描述为：加噪声公式能够从慢到快地改变原图像，让图像最终均值为</a:t>
                </a:r>
                <a:r>
                  <a:rPr lang="en-US" altLang="zh-CN" b="0" i="0" dirty="0">
                    <a:solidFill>
                      <a:srgbClr val="555555"/>
                    </a:solidFill>
                    <a:effectLst/>
                    <a:latin typeface="Lato" panose="020F0502020204030203" pitchFamily="34" charset="0"/>
                  </a:rPr>
                  <a:t>0</a:t>
                </a:r>
                <a:r>
                  <a:rPr lang="zh-CN" altLang="en-US" b="0" i="0" dirty="0">
                    <a:solidFill>
                      <a:srgbClr val="555555"/>
                    </a:solidFill>
                    <a:effectLst/>
                    <a:latin typeface="Lato" panose="020F0502020204030203" pitchFamily="34" charset="0"/>
                  </a:rPr>
                  <a:t>，方差为</a:t>
                </a:r>
                <a14:m>
                  <m:oMath xmlns:m="http://schemas.openxmlformats.org/officeDocument/2006/math">
                    <m:r>
                      <a:rPr lang="en-US" altLang="zh-CN" i="1" smtClean="0">
                        <a:latin typeface="Cambria Math" panose="02040503050406030204" pitchFamily="18" charset="0"/>
                      </a:rPr>
                      <m:t>𝐼</m:t>
                    </m:r>
                  </m:oMath>
                </a14:m>
                <a:r>
                  <a:rPr lang="zh-CN" altLang="en-US" b="0" i="0">
                    <a:solidFill>
                      <a:srgbClr val="555555"/>
                    </a:solidFill>
                    <a:effectLst/>
                    <a:latin typeface="Lato" panose="020F0502020204030203" pitchFamily="34" charset="0"/>
                  </a:rPr>
                  <a:t>，满足标准正态分布。</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668338" y="2171332"/>
                <a:ext cx="10855324" cy="4074160"/>
              </a:xfrm>
              <a:prstGeom prst="rect">
                <a:avLst/>
              </a:prstGeom>
              <a:blipFill rotWithShape="1">
                <a:blip r:embed="rId1"/>
                <a:stretch>
                  <a:fillRect l="-3" t="-7" r="3" b="7"/>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4" name="文本框 3"/>
          <p:cNvSpPr txBox="1"/>
          <p:nvPr/>
        </p:nvSpPr>
        <p:spPr>
          <a:xfrm>
            <a:off x="771843" y="1958514"/>
            <a:ext cx="6096000" cy="364202"/>
          </a:xfrm>
          <a:prstGeom prst="rect">
            <a:avLst/>
          </a:prstGeom>
          <a:noFill/>
        </p:spPr>
        <p:txBody>
          <a:bodyPr wrap="square">
            <a:spAutoFit/>
          </a:bodyPr>
          <a:lstStyle/>
          <a:p>
            <a:pPr algn="l">
              <a:lnSpc>
                <a:spcPts val="1950"/>
              </a:lnSpc>
              <a:spcBef>
                <a:spcPts val="1800"/>
              </a:spcBef>
              <a:spcAft>
                <a:spcPts val="600"/>
              </a:spcAft>
            </a:pPr>
            <a:r>
              <a:rPr lang="en-US" altLang="zh-CN" b="1" i="0" dirty="0">
                <a:solidFill>
                  <a:srgbClr val="4F4F4F"/>
                </a:solidFill>
                <a:effectLst/>
                <a:cs typeface="Arial" panose="020B0604020202020204" pitchFamily="34" charset="0"/>
              </a:rPr>
              <a:t>2. </a:t>
            </a:r>
            <a:r>
              <a:rPr lang="zh-CN" altLang="en-US" b="1" i="0" dirty="0">
                <a:solidFill>
                  <a:srgbClr val="4F4F4F"/>
                </a:solidFill>
                <a:effectLst/>
                <a:cs typeface="Arial" panose="020B0604020202020204" pitchFamily="34" charset="0"/>
              </a:rPr>
              <a:t>逆向去噪（</a:t>
            </a:r>
            <a:r>
              <a:rPr lang="en-US" altLang="zh-CN" b="1" i="0" dirty="0">
                <a:solidFill>
                  <a:srgbClr val="4F4F4F"/>
                </a:solidFill>
                <a:effectLst/>
                <a:cs typeface="Arial" panose="020B0604020202020204" pitchFamily="34" charset="0"/>
              </a:rPr>
              <a:t>Reverse Diffusion</a:t>
            </a:r>
            <a:r>
              <a:rPr lang="zh-CN" altLang="en-US" b="1" i="0" dirty="0">
                <a:solidFill>
                  <a:srgbClr val="4F4F4F"/>
                </a:solidFill>
                <a:effectLst/>
                <a:cs typeface="Arial" panose="020B0604020202020204" pitchFamily="34" charset="0"/>
              </a:rPr>
              <a:t>）</a:t>
            </a:r>
            <a:endParaRPr lang="zh-CN" altLang="en-US" b="1" i="0" dirty="0">
              <a:solidFill>
                <a:srgbClr val="4F4F4F"/>
              </a:solidFill>
              <a:effectLst/>
              <a:cs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p:cNvSpPr txBox="1"/>
              <p:nvPr/>
            </p:nvSpPr>
            <p:spPr>
              <a:xfrm>
                <a:off x="667703" y="2531631"/>
                <a:ext cx="10855324" cy="3813175"/>
              </a:xfrm>
              <a:prstGeom prst="rect">
                <a:avLst/>
              </a:prstGeom>
              <a:noFill/>
            </p:spPr>
            <p:txBody>
              <a:bodyPr wrap="square">
                <a:spAutoFit/>
              </a:bodyPr>
              <a:lstStyle/>
              <a:p>
                <a:r>
                  <a:rPr lang="zh-CN" altLang="en-US" sz="2000" dirty="0">
                    <a:cs typeface="Arial" panose="020B0604020202020204" pitchFamily="34" charset="0"/>
                  </a:rPr>
                  <a:t>在推理（采样）阶段，我们希望从纯随机噪声</a:t>
                </a:r>
                <a14:m>
                  <m:oMath xmlns:m="http://schemas.openxmlformats.org/officeDocument/2006/math">
                    <m:r>
                      <m:rPr>
                        <m:sty m:val="p"/>
                      </m:rPr>
                      <a:rPr lang="en-US" altLang="zh-CN" sz="2000" dirty="0">
                        <a:latin typeface="Cambria Math" panose="02040503050406030204" pitchFamily="18" charset="0"/>
                        <a:cs typeface="Cambria Math" panose="02040503050406030204" pitchFamily="18" charset="0"/>
                      </a:rPr>
                      <m:t>x</m:t>
                    </m:r>
                  </m:oMath>
                </a14:m>
                <a:r>
                  <a:rPr lang="en-US" altLang="zh-CN" sz="2000" baseline="-25000" dirty="0" err="1">
                    <a:cs typeface="Arial" panose="020B0604020202020204" pitchFamily="34" charset="0"/>
                  </a:rPr>
                  <a:t>T</a:t>
                </a:r>
                <a:r>
                  <a:rPr lang="zh-CN" altLang="en-US" sz="2000" dirty="0">
                    <a:cs typeface="Arial" panose="020B0604020202020204" pitchFamily="34" charset="0"/>
                  </a:rPr>
                  <a:t>开始，反向地一步步去噪（</a:t>
                </a:r>
                <a:r>
                  <a:rPr lang="zh-CN" altLang="en-US" sz="2000" dirty="0">
                    <a:solidFill>
                      <a:srgbClr val="4D4D4D"/>
                    </a:solidFill>
                    <a:cs typeface="Arial" panose="020B0604020202020204" pitchFamily="34" charset="0"/>
                  </a:rPr>
                  <a:t>逆向马尔可夫链</a:t>
                </a:r>
                <a:r>
                  <a:rPr lang="zh-CN" altLang="en-US" sz="2000" dirty="0">
                    <a:cs typeface="Arial" panose="020B0604020202020204" pitchFamily="34" charset="0"/>
                  </a:rPr>
                  <a:t>）</a:t>
                </a:r>
                <a:endParaRPr lang="en-US" altLang="zh-CN" sz="2000" dirty="0">
                  <a:cs typeface="Arial" panose="020B0604020202020204" pitchFamily="34" charset="0"/>
                </a:endParaRPr>
              </a:p>
              <a:p>
                <a:r>
                  <a:rPr lang="zh-CN" altLang="en-US" sz="2000" dirty="0">
                    <a:cs typeface="Arial" panose="020B0604020202020204" pitchFamily="34" charset="0"/>
                  </a:rPr>
                  <a:t>，得到</a:t>
                </a:r>
                <a:r>
                  <a:rPr lang="en-US" altLang="zh-CN" sz="2000" dirty="0">
                    <a:cs typeface="Arial" panose="020B0604020202020204" pitchFamily="34" charset="0"/>
                  </a:rPr>
                  <a:t>x</a:t>
                </a:r>
                <a:r>
                  <a:rPr lang="en-US" altLang="zh-CN" sz="2000" baseline="-25000" dirty="0">
                    <a:cs typeface="Arial" panose="020B0604020202020204" pitchFamily="34" charset="0"/>
                  </a:rPr>
                  <a:t>0</a:t>
                </a:r>
                <a:r>
                  <a:rPr lang="zh-CN" altLang="en-US" sz="2000" dirty="0">
                    <a:cs typeface="Arial" panose="020B0604020202020204" pitchFamily="34" charset="0"/>
                  </a:rPr>
                  <a:t>。</a:t>
                </a:r>
                <a:endParaRPr lang="en-US" altLang="zh-CN" sz="2000" dirty="0">
                  <a:cs typeface="Arial" panose="020B0604020202020204" pitchFamily="34" charset="0"/>
                </a:endParaRPr>
              </a:p>
              <a:p>
                <a:r>
                  <a:rPr lang="zh-CN" altLang="en-US" sz="2000" b="0" i="0" dirty="0">
                    <a:solidFill>
                      <a:srgbClr val="4D4D4D"/>
                    </a:solidFill>
                    <a:effectLst/>
                    <a:cs typeface="Arial" panose="020B0604020202020204" pitchFamily="34" charset="0"/>
                  </a:rPr>
                  <a:t>由于正向过程是高斯加噪，因此可以用贝叶斯法得到：</a:t>
                </a:r>
                <a:endParaRPr lang="en-US" altLang="zh-CN" sz="2000" b="0" i="0" dirty="0">
                  <a:solidFill>
                    <a:srgbClr val="4D4D4D"/>
                  </a:solidFill>
                  <a:effectLst/>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𝑡</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f>
                        <m:fPr>
                          <m:ctrlPr>
                            <a:rPr lang="en-US" altLang="zh-CN" sz="2000" i="1" smtClean="0">
                              <a:latin typeface="Cambria Math" panose="02040503050406030204" pitchFamily="18" charset="0"/>
                              <a:cs typeface="Cambria Math" panose="02040503050406030204" pitchFamily="18" charset="0"/>
                            </a:rPr>
                          </m:ctrlPr>
                        </m:fPr>
                        <m:num>
                          <m:r>
                            <a:rPr lang="zh-CN" altLang="en-US" sz="2000" i="1">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num>
                        <m:den>
                          <m:r>
                            <a:rPr lang="zh-CN" altLang="en-US" sz="2000" i="1">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den>
                      </m:f>
                    </m:oMath>
                  </m:oMathPara>
                </a14:m>
                <a:endParaRPr lang="en-US" altLang="zh-CN" sz="2000" b="0" i="0" dirty="0">
                  <a:solidFill>
                    <a:srgbClr val="4D4D4D"/>
                  </a:solidFill>
                  <a:effectLst/>
                  <a:cs typeface="Arial" panose="020B0604020202020204" pitchFamily="34" charset="0"/>
                </a:endParaRPr>
              </a:p>
              <a:p>
                <a:r>
                  <a:rPr lang="zh-CN" altLang="en-US" sz="2000" b="0" i="0" dirty="0">
                    <a:solidFill>
                      <a:srgbClr val="4D4D4D"/>
                    </a:solidFill>
                    <a:effectLst/>
                    <a:cs typeface="Arial" panose="020B0604020202020204" pitchFamily="34" charset="0"/>
                  </a:rPr>
                  <a:t>由于：</a:t>
                </a:r>
                <a14:m>
                  <m:oMath xmlns:m="http://schemas.openxmlformats.org/officeDocument/2006/math">
                    <m:r>
                      <a:rPr lang="zh-CN" altLang="en-US" sz="2000" i="1" smtClean="0">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ea typeface="MS Mincho" charset="0"/>
                        <a:cs typeface="Cambria Math" panose="02040503050406030204" pitchFamily="18" charset="0"/>
                      </a:rPr>
                      <m:t>𝒩</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ad>
                      <m:radPr>
                        <m:degHide m:val="on"/>
                        <m:ctrlPr>
                          <a:rPr lang="en-US" altLang="zh-CN" sz="2000" i="1">
                            <a:latin typeface="Cambria Math" panose="02040503050406030204" pitchFamily="18" charset="0"/>
                            <a:cs typeface="Cambria Math" panose="02040503050406030204" pitchFamily="18" charset="0"/>
                          </a:rPr>
                        </m:ctrlPr>
                      </m:radPr>
                      <m:deg/>
                      <m:e>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smtClean="0">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𝐼</m:t>
                    </m:r>
                    <m:r>
                      <a:rPr lang="en-US" altLang="zh-CN" sz="2000" i="1">
                        <a:latin typeface="Cambria Math" panose="02040503050406030204" pitchFamily="18" charset="0"/>
                        <a:ea typeface="MS Mincho" charset="0"/>
                        <a:cs typeface="Cambria Math" panose="02040503050406030204" pitchFamily="18" charset="0"/>
                      </a:rPr>
                      <m:t>)</m:t>
                    </m:r>
                  </m:oMath>
                </a14:m>
                <a:endParaRPr lang="en-US" altLang="zh-CN" sz="2000" dirty="0">
                  <a:cs typeface="Arial" panose="020B0604020202020204" pitchFamily="34" charset="0"/>
                </a:endParaRPr>
              </a:p>
              <a:p>
                <a:r>
                  <a:rPr lang="zh-CN" altLang="en-US" sz="2000" dirty="0">
                    <a:cs typeface="Arial" panose="020B0604020202020204" pitchFamily="34" charset="0"/>
                  </a:rPr>
                  <a:t>并且</a:t>
                </a:r>
                <a14:m>
                  <m:oMath xmlns:m="http://schemas.openxmlformats.org/officeDocument/2006/math">
                    <m:r>
                      <a:rPr lang="zh-CN" altLang="en-US" sz="2000" i="1" dirty="0">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smtClean="0">
                        <a:latin typeface="Cambria Math" panose="02040503050406030204" pitchFamily="18" charset="0"/>
                        <a:ea typeface="MS Mincho" charset="0"/>
                        <a:cs typeface="Cambria Math" panose="02040503050406030204" pitchFamily="18" charset="0"/>
                      </a:rPr>
                      <m:t> </m:t>
                    </m:r>
                    <m:r>
                      <a:rPr lang="en-US" altLang="zh-CN" sz="2000" i="1">
                        <a:latin typeface="Cambria Math" panose="02040503050406030204" pitchFamily="18" charset="0"/>
                        <a:ea typeface="MS Mincho" charset="0"/>
                        <a:cs typeface="Cambria Math" panose="02040503050406030204" pitchFamily="18" charset="0"/>
                      </a:rPr>
                      <m:t>=</m:t>
                    </m:r>
                  </m:oMath>
                </a14:m>
                <a:r>
                  <a:rPr lang="en-US" altLang="zh-CN" sz="2000" dirty="0">
                    <a:cs typeface="Arial" panose="020B0604020202020204" pitchFamily="34" charset="0"/>
                  </a:rPr>
                  <a:t> </a:t>
                </a:r>
                <a14:m>
                  <m:oMath xmlns:m="http://schemas.openxmlformats.org/officeDocument/2006/math">
                    <m:rad>
                      <m:radPr>
                        <m:degHide m:val="on"/>
                        <m:ctrlPr>
                          <a:rPr lang="en-US" altLang="zh-CN" sz="2000" i="1">
                            <a:latin typeface="Cambria Math" panose="02040503050406030204" pitchFamily="18" charset="0"/>
                            <a:cs typeface="Cambria Math" panose="02040503050406030204" pitchFamily="18" charset="0"/>
                          </a:rPr>
                        </m:ctrlPr>
                      </m:radPr>
                      <m:deg/>
                      <m:e>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oMath>
                </a14:m>
                <a:r>
                  <a:rPr lang="en-US" altLang="zh-CN" sz="2000" dirty="0">
                    <a:cs typeface="Arial" panose="020B0604020202020204" pitchFamily="34" charset="0"/>
                  </a:rPr>
                  <a:t>+ </a:t>
                </a:r>
                <a14:m>
                  <m:oMath xmlns:m="http://schemas.openxmlformats.org/officeDocument/2006/math">
                    <m:rad>
                      <m:radPr>
                        <m:degHide m:val="on"/>
                        <m:ctrlPr>
                          <a:rPr lang="en-US" altLang="zh-CN" sz="2000" i="1">
                            <a:latin typeface="Cambria Math" panose="02040503050406030204" pitchFamily="18" charset="0"/>
                            <a:cs typeface="Cambria Math" panose="02040503050406030204" pitchFamily="18" charset="0"/>
                          </a:rPr>
                        </m:ctrlPr>
                      </m:radPr>
                      <m:deg/>
                      <m:e>
                        <m:r>
                          <a:rPr lang="en-US" altLang="zh-CN" sz="2000" i="1">
                            <a:latin typeface="Cambria Math" panose="02040503050406030204" pitchFamily="18" charset="0"/>
                            <a:ea typeface="MS Mincho" charset="0"/>
                            <a:cs typeface="Cambria Math" panose="02040503050406030204" pitchFamily="18" charset="0"/>
                          </a:rPr>
                          <m:t>1</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r>
                      <a:rPr lang="en-US" altLang="zh-CN" sz="2000" i="1">
                        <a:latin typeface="Cambria Math" panose="02040503050406030204" pitchFamily="18" charset="0"/>
                        <a:cs typeface="Cambria Math" panose="02040503050406030204" pitchFamily="18" charset="0"/>
                      </a:rPr>
                      <m:t>×</m:t>
                    </m:r>
                    <m:r>
                      <a:rPr lang="zh-CN" altLang="en-US" sz="2000" i="1">
                        <a:latin typeface="Cambria Math" panose="02040503050406030204" pitchFamily="18" charset="0"/>
                        <a:ea typeface="MS Mincho" charset="0"/>
                        <a:cs typeface="Cambria Math" panose="02040503050406030204" pitchFamily="18" charset="0"/>
                      </a:rPr>
                      <m:t>𝜀</m:t>
                    </m:r>
                  </m:oMath>
                </a14:m>
                <a:r>
                  <a:rPr lang="zh-CN" altLang="en-US" sz="2000" dirty="0">
                    <a:cs typeface="Arial" panose="020B0604020202020204" pitchFamily="34" charset="0"/>
                  </a:rPr>
                  <a:t>，</a:t>
                </a:r>
                <a14:m>
                  <m:oMath xmlns:m="http://schemas.openxmlformats.org/officeDocument/2006/math">
                    <m:r>
                      <a:rPr lang="zh-CN" altLang="en-US" sz="2000" i="1">
                        <a:latin typeface="Cambria Math" panose="02040503050406030204" pitchFamily="18" charset="0"/>
                        <a:cs typeface="Cambria Math" panose="02040503050406030204" pitchFamily="18" charset="0"/>
                      </a:rPr>
                      <m:t>𝑞</m:t>
                    </m:r>
                    <m:d>
                      <m:dPr>
                        <m:ctrlPr>
                          <a:rPr lang="en-US" altLang="zh-CN" sz="2000" i="1">
                            <a:latin typeface="Cambria Math" panose="02040503050406030204" pitchFamily="18" charset="0"/>
                            <a:cs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e>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e>
                    </m:d>
                    <m:r>
                      <a:rPr lang="en-US" altLang="zh-CN" sz="2000" i="1">
                        <a:latin typeface="Cambria Math" panose="02040503050406030204" pitchFamily="18" charset="0"/>
                        <a:ea typeface="MS Mincho" charset="0"/>
                        <a:cs typeface="Cambria Math" panose="02040503050406030204" pitchFamily="18" charset="0"/>
                      </a:rPr>
                      <m:t>=</m:t>
                    </m:r>
                    <m:r>
                      <m:rPr>
                        <m:nor/>
                      </m:rPr>
                      <a:rPr lang="en-US" altLang="zh-CN" sz="2000" dirty="0">
                        <a:latin typeface="Cambria Math" panose="02040503050406030204" pitchFamily="18" charset="0"/>
                        <a:ea typeface="MS Mincho" charset="0"/>
                        <a:cs typeface="Cambria Math" panose="02040503050406030204" pitchFamily="18" charset="0"/>
                      </a:rPr>
                      <m:t> </m:t>
                    </m:r>
                    <m:rad>
                      <m:radPr>
                        <m:degHide m:val="on"/>
                        <m:ctrlPr>
                          <a:rPr lang="en-US" altLang="zh-CN" sz="2000" i="1">
                            <a:latin typeface="Cambria Math" panose="02040503050406030204" pitchFamily="18" charset="0"/>
                            <a:cs typeface="Cambria Math" panose="02040503050406030204" pitchFamily="18" charset="0"/>
                          </a:rPr>
                        </m:ctrlPr>
                      </m:radPr>
                      <m:deg/>
                      <m:e>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1</m:t>
                            </m:r>
                          </m:sub>
                        </m:sSub>
                      </m:e>
                    </m:rad>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m:rPr>
                        <m:nor/>
                      </m:rPr>
                      <a:rPr lang="en-US" altLang="zh-CN" sz="2000" dirty="0">
                        <a:latin typeface="Cambria Math" panose="02040503050406030204" pitchFamily="18" charset="0"/>
                        <a:ea typeface="MS Mincho" charset="0"/>
                        <a:cs typeface="Cambria Math" panose="02040503050406030204" pitchFamily="18" charset="0"/>
                      </a:rPr>
                      <m:t>+ </m:t>
                    </m:r>
                    <m:rad>
                      <m:radPr>
                        <m:degHide m:val="on"/>
                        <m:ctrlPr>
                          <a:rPr lang="en-US" altLang="zh-CN" sz="2000" i="1">
                            <a:latin typeface="Cambria Math" panose="02040503050406030204" pitchFamily="18" charset="0"/>
                            <a:cs typeface="Cambria Math" panose="02040503050406030204" pitchFamily="18" charset="0"/>
                          </a:rPr>
                        </m:ctrlPr>
                      </m:radPr>
                      <m:deg/>
                      <m:e>
                        <m:r>
                          <a:rPr lang="en-US" altLang="zh-CN" sz="2000" i="1">
                            <a:latin typeface="Cambria Math" panose="02040503050406030204" pitchFamily="18" charset="0"/>
                            <a:ea typeface="MS Mincho" charset="0"/>
                            <a:cs typeface="Cambria Math" panose="02040503050406030204" pitchFamily="18" charset="0"/>
                          </a:rPr>
                          <m:t>1</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1</m:t>
                            </m:r>
                          </m:sub>
                        </m:sSub>
                      </m:e>
                    </m:rad>
                    <m:r>
                      <a:rPr lang="en-US" altLang="zh-CN" sz="2000" i="1">
                        <a:latin typeface="Cambria Math" panose="02040503050406030204" pitchFamily="18" charset="0"/>
                        <a:cs typeface="Cambria Math" panose="02040503050406030204" pitchFamily="18" charset="0"/>
                      </a:rPr>
                      <m:t>×</m:t>
                    </m:r>
                    <m:r>
                      <a:rPr lang="zh-CN" altLang="en-US" sz="2000" i="1">
                        <a:latin typeface="Cambria Math" panose="02040503050406030204" pitchFamily="18" charset="0"/>
                        <a:ea typeface="MS Mincho" charset="0"/>
                        <a:cs typeface="Cambria Math" panose="02040503050406030204" pitchFamily="18" charset="0"/>
                      </a:rPr>
                      <m:t>𝜀</m:t>
                    </m:r>
                  </m:oMath>
                </a14:m>
                <a:endParaRPr lang="en-US" altLang="zh-CN" sz="2000" i="1" dirty="0">
                  <a:cs typeface="Arial" panose="020B0604020202020204" pitchFamily="34" charset="0"/>
                </a:endParaRPr>
              </a:p>
              <a:p>
                <a14:m>
                  <m:oMathPara xmlns:m="http://schemas.openxmlformats.org/officeDocument/2006/math">
                    <m:oMathParaPr>
                      <m:jc m:val="left"/>
                    </m:oMathParaPr>
                    <m:oMath xmlns:m="http://schemas.openxmlformats.org/officeDocument/2006/math">
                      <m:r>
                        <a:rPr lang="zh-CN" altLang="en-US" sz="2000" i="1" dirty="0">
                          <a:latin typeface="Cambria Math" panose="02040503050406030204" pitchFamily="18" charset="0"/>
                          <a:ea typeface="MS Mincho" charset="0"/>
                          <a:cs typeface="Cambria Math" panose="02040503050406030204" pitchFamily="18" charset="0"/>
                        </a:rPr>
                        <m:t>因此，化简后可得：</m:t>
                      </m:r>
                      <m:r>
                        <a:rPr lang="zh-CN" altLang="en-US" sz="2000" i="1" smtClean="0">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𝑡</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ea typeface="MS Mincho" charset="0"/>
                          <a:cs typeface="Cambria Math" panose="02040503050406030204" pitchFamily="18" charset="0"/>
                        </a:rPr>
                        <m:t>𝒩</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d>
                        <m:dPr>
                          <m:begChr m:val="|"/>
                          <m:ctrlPr>
                            <a:rPr lang="en-US" altLang="zh-CN" sz="2000" i="1">
                              <a:latin typeface="Cambria Math" panose="02040503050406030204" pitchFamily="18" charset="0"/>
                              <a:cs typeface="Cambria Math" panose="02040503050406030204" pitchFamily="18" charset="0"/>
                            </a:rPr>
                          </m:ctrlPr>
                        </m:dPr>
                        <m:e>
                          <m:r>
                            <a:rPr lang="en-US" altLang="zh-CN" sz="2000" b="0" i="1" smtClean="0">
                              <a:latin typeface="Cambria Math" panose="02040503050406030204" pitchFamily="18" charset="0"/>
                              <a:cs typeface="Cambria Math" panose="02040503050406030204" pitchFamily="18" charset="0"/>
                            </a:rPr>
                            <m:t>𝑢</m:t>
                          </m:r>
                          <m:d>
                            <m:dPr>
                              <m:ctrlPr>
                                <a:rPr lang="en-US" altLang="zh-CN" sz="2000" i="1">
                                  <a:latin typeface="Cambria Math" panose="02040503050406030204" pitchFamily="18" charset="0"/>
                                  <a:cs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e>
                          </m:d>
                          <m:r>
                            <a:rPr lang="en-US" altLang="zh-CN" sz="2000" i="1">
                              <a:latin typeface="Cambria Math" panose="02040503050406030204" pitchFamily="18" charset="0"/>
                              <a:ea typeface="MS Mincho" charset="0"/>
                              <a:cs typeface="Cambria Math" panose="02040503050406030204" pitchFamily="18" charset="0"/>
                            </a:rPr>
                            <m:t>,</m:t>
                          </m:r>
                          <m:sSup>
                            <m:sSupPr>
                              <m:ctrlPr>
                                <a:rPr lang="en-US" altLang="zh-CN" sz="2000" i="1">
                                  <a:latin typeface="Cambria Math" panose="02040503050406030204" pitchFamily="18" charset="0"/>
                                  <a:cs typeface="Cambria Math" panose="02040503050406030204" pitchFamily="18" charset="0"/>
                                </a:rPr>
                              </m:ctrlPr>
                            </m:sSupPr>
                            <m:e>
                              <m:r>
                                <a:rPr lang="zh-CN" altLang="en-US" sz="2000" i="1" smtClean="0">
                                  <a:latin typeface="Cambria Math" panose="02040503050406030204" pitchFamily="18" charset="0"/>
                                  <a:ea typeface="MS Mincho" charset="0"/>
                                  <a:cs typeface="Cambria Math" panose="02040503050406030204" pitchFamily="18" charset="0"/>
                                </a:rPr>
                                <m:t>𝜎</m:t>
                              </m:r>
                            </m:e>
                            <m:sup>
                              <m:r>
                                <a:rPr lang="en-US" altLang="zh-CN" sz="2000" i="1">
                                  <a:latin typeface="Cambria Math" panose="02040503050406030204" pitchFamily="18" charset="0"/>
                                  <a:ea typeface="MS Mincho" charset="0"/>
                                  <a:cs typeface="Cambria Math" panose="02040503050406030204" pitchFamily="18" charset="0"/>
                                </a:rPr>
                                <m:t>2</m:t>
                              </m:r>
                            </m:sup>
                          </m:sSup>
                          <m:r>
                            <a:rPr lang="en-US" altLang="zh-CN" sz="2000" i="1">
                              <a:latin typeface="Cambria Math" panose="02040503050406030204" pitchFamily="18" charset="0"/>
                              <a:ea typeface="MS Mincho" charset="0"/>
                              <a:cs typeface="Cambria Math" panose="02040503050406030204" pitchFamily="18" charset="0"/>
                            </a:rPr>
                            <m:t> </m:t>
                          </m:r>
                          <m:d>
                            <m:dPr>
                              <m:ctrlPr>
                                <a:rPr lang="en-US" altLang="zh-CN" sz="2000" i="1">
                                  <a:latin typeface="Cambria Math" panose="02040503050406030204" pitchFamily="18" charset="0"/>
                                  <a:cs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e>
                          </m:d>
                          <m:r>
                            <a:rPr lang="en-US" altLang="zh-CN" sz="2000" i="1">
                              <a:latin typeface="Cambria Math" panose="02040503050406030204" pitchFamily="18"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𝐼</m:t>
                          </m:r>
                        </m:e>
                      </m:d>
                    </m:oMath>
                  </m:oMathPara>
                </a14:m>
                <a:endParaRPr lang="en-US" altLang="zh-CN" sz="2000" dirty="0">
                  <a:cs typeface="Arial" panose="020B0604020202020204" pitchFamily="34" charset="0"/>
                </a:endParaRPr>
              </a:p>
              <a:p>
                <a14:m>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其中，</m:t>
                    </m:r>
                    <m:r>
                      <a:rPr lang="en-US" altLang="zh-CN" sz="2000" i="1">
                        <a:latin typeface="Cambria Math" panose="02040503050406030204" pitchFamily="18" charset="0"/>
                        <a:cs typeface="Cambria Math" panose="02040503050406030204" pitchFamily="18" charset="0"/>
                      </a:rPr>
                      <m:t>𝑢</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𝑡</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smtClean="0">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dirty="0">
                        <a:latin typeface="Cambria Math" panose="02040503050406030204" pitchFamily="18" charset="0"/>
                        <a:ea typeface="MS Mincho" charset="0"/>
                        <a:cs typeface="Cambria Math" panose="02040503050406030204" pitchFamily="18" charset="0"/>
                      </a:rPr>
                      <m:t>=</m:t>
                    </m:r>
                    <m:f>
                      <m:fPr>
                        <m:ctrlPr>
                          <a:rPr lang="en-US" altLang="zh-CN" sz="2000" i="1" dirty="0" smtClean="0">
                            <a:latin typeface="Cambria Math" panose="02040503050406030204" pitchFamily="18" charset="0"/>
                            <a:cs typeface="Cambria Math" panose="02040503050406030204" pitchFamily="18" charset="0"/>
                          </a:rPr>
                        </m:ctrlPr>
                      </m:fPr>
                      <m:num>
                        <m:r>
                          <a:rPr lang="en-US" altLang="zh-CN" sz="2000" b="0" i="1" dirty="0" smtClean="0">
                            <a:latin typeface="Cambria Math" panose="02040503050406030204" pitchFamily="18" charset="0"/>
                            <a:ea typeface="MS Mincho" charset="0"/>
                            <a:cs typeface="Cambria Math" panose="02040503050406030204" pitchFamily="18" charset="0"/>
                          </a:rPr>
                          <m:t>1</m:t>
                        </m:r>
                      </m:num>
                      <m:den>
                        <m:rad>
                          <m:radPr>
                            <m:degHide m:val="on"/>
                            <m:ctrlPr>
                              <a:rPr lang="en-US" altLang="zh-CN" sz="2000" i="1" dirty="0" smtClean="0">
                                <a:latin typeface="Cambria Math" panose="02040503050406030204" pitchFamily="18" charset="0"/>
                                <a:cs typeface="Cambria Math" panose="02040503050406030204" pitchFamily="18" charset="0"/>
                              </a:rPr>
                            </m:ctrlPr>
                          </m:radPr>
                          <m:deg/>
                          <m:e>
                            <m:sSub>
                              <m:sSubPr>
                                <m:ctrlPr>
                                  <a:rPr lang="en-US" altLang="zh-CN" sz="200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𝑎</m:t>
                                </m:r>
                              </m:e>
                              <m:sub>
                                <m:r>
                                  <a:rPr lang="en-US" altLang="zh-CN" sz="2000" b="0" i="1" dirty="0" smtClean="0">
                                    <a:latin typeface="Cambria Math" panose="02040503050406030204" pitchFamily="18" charset="0"/>
                                    <a:cs typeface="Cambria Math" panose="02040503050406030204" pitchFamily="18" charset="0"/>
                                  </a:rPr>
                                  <m:t>𝑡</m:t>
                                </m:r>
                              </m:sub>
                            </m:sSub>
                          </m:e>
                        </m:rad>
                      </m:den>
                    </m:f>
                    <m:r>
                      <a:rPr lang="en-US" altLang="zh-CN" sz="2000" i="1">
                        <a:latin typeface="Cambria Math" panose="02040503050406030204" pitchFamily="18" charset="0"/>
                        <a:cs typeface="Cambria Math" panose="02040503050406030204" pitchFamily="18" charset="0"/>
                      </a:rPr>
                      <m:t>×</m:t>
                    </m:r>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𝑥</m:t>
                        </m:r>
                      </m:e>
                      <m:sub>
                        <m:r>
                          <a:rPr lang="en-US" altLang="zh-CN" sz="2000" b="0" i="1" dirty="0" smtClean="0">
                            <a:latin typeface="Cambria Math" panose="02040503050406030204" pitchFamily="18" charset="0"/>
                            <a:cs typeface="Cambria Math" panose="02040503050406030204" pitchFamily="18" charset="0"/>
                          </a:rPr>
                          <m:t>𝑡</m:t>
                        </m:r>
                      </m:sub>
                    </m:sSub>
                    <m:r>
                      <a:rPr lang="en-US" altLang="zh-CN" sz="2000" b="0" i="1" dirty="0" smtClean="0">
                        <a:latin typeface="Cambria Math" panose="02040503050406030204" pitchFamily="18" charset="0"/>
                        <a:ea typeface="MS Mincho" charset="0"/>
                        <a:cs typeface="Cambria Math" panose="02040503050406030204" pitchFamily="18" charset="0"/>
                      </a:rPr>
                      <m:t>−</m:t>
                    </m:r>
                    <m:f>
                      <m:fPr>
                        <m:ctrlPr>
                          <a:rPr lang="en-US" altLang="zh-CN" sz="2000" b="0" i="1" dirty="0" smtClean="0">
                            <a:latin typeface="Cambria Math" panose="02040503050406030204" pitchFamily="18" charset="0"/>
                            <a:cs typeface="Cambria Math" panose="02040503050406030204" pitchFamily="18" charset="0"/>
                          </a:rPr>
                        </m:ctrlPr>
                      </m:fPr>
                      <m:num>
                        <m:r>
                          <a:rPr lang="en-US" altLang="zh-CN" sz="2000" b="0" i="1" dirty="0" smtClean="0">
                            <a:latin typeface="Cambria Math" panose="02040503050406030204" pitchFamily="18" charset="0"/>
                            <a:ea typeface="MS Mincho" charset="0"/>
                            <a:cs typeface="Cambria Math" panose="02040503050406030204" pitchFamily="18" charset="0"/>
                          </a:rPr>
                          <m:t>1</m:t>
                        </m:r>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𝑎</m:t>
                            </m:r>
                          </m:e>
                          <m:sub>
                            <m:r>
                              <a:rPr lang="en-US" altLang="zh-CN" sz="2000" b="0" i="1" dirty="0" smtClean="0">
                                <a:latin typeface="Cambria Math" panose="02040503050406030204" pitchFamily="18" charset="0"/>
                                <a:cs typeface="Cambria Math" panose="02040503050406030204" pitchFamily="18" charset="0"/>
                              </a:rPr>
                              <m:t>𝑡</m:t>
                            </m:r>
                          </m:sub>
                        </m:sSub>
                      </m:num>
                      <m:den>
                        <m:rad>
                          <m:radPr>
                            <m:degHide m:val="on"/>
                            <m:ctrlPr>
                              <a:rPr lang="en-US" altLang="zh-CN" sz="2000" b="0" i="1" dirty="0" smtClean="0">
                                <a:latin typeface="Cambria Math" panose="02040503050406030204" pitchFamily="18" charset="0"/>
                                <a:cs typeface="Cambria Math" panose="02040503050406030204" pitchFamily="18" charset="0"/>
                              </a:rPr>
                            </m:ctrlPr>
                          </m:radPr>
                          <m:deg/>
                          <m:e>
                            <m:r>
                              <a:rPr lang="en-US" altLang="zh-CN" sz="2000" b="0" i="1" dirty="0" smtClean="0">
                                <a:latin typeface="Cambria Math" panose="02040503050406030204" pitchFamily="18" charset="0"/>
                                <a:ea typeface="MS Mincho" charset="0"/>
                                <a:cs typeface="Cambria Math" panose="02040503050406030204" pitchFamily="18" charset="0"/>
                              </a:rPr>
                              <m:t>1</m:t>
                            </m:r>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den>
                    </m:f>
                    <m:r>
                      <a:rPr lang="en-US" altLang="zh-CN" sz="2000" i="1">
                        <a:latin typeface="Cambria Math" panose="02040503050406030204" pitchFamily="18" charset="0"/>
                        <a:cs typeface="Cambria Math" panose="02040503050406030204" pitchFamily="18" charset="0"/>
                      </a:rPr>
                      <m:t>×</m:t>
                    </m:r>
                    <m:sSub>
                      <m:sSubPr>
                        <m:ctrlPr>
                          <a:rPr lang="zh-CN" altLang="en-US" sz="2000" b="0" i="1" dirty="0" smtClean="0">
                            <a:latin typeface="Cambria Math" panose="02040503050406030204" pitchFamily="18" charset="0"/>
                            <a:ea typeface="MS Mincho" charset="0"/>
                            <a:cs typeface="Cambria Math" panose="02040503050406030204" pitchFamily="18" charset="0"/>
                          </a:rPr>
                        </m:ctrlPr>
                      </m:sSubPr>
                      <m:e>
                        <m:r>
                          <a:rPr lang="zh-CN" altLang="en-US" sz="2000" b="0" i="1" dirty="0" smtClean="0">
                            <a:latin typeface="Cambria Math" panose="02040503050406030204" pitchFamily="18" charset="0"/>
                            <a:ea typeface="MS Mincho" charset="0"/>
                            <a:cs typeface="Cambria Math" panose="02040503050406030204" pitchFamily="18" charset="0"/>
                          </a:rPr>
                          <m:t>𝜀</m:t>
                        </m:r>
                      </m:e>
                      <m:sub>
                        <m:r>
                          <a:rPr lang="en-US" altLang="zh-CN" sz="2000" i="1" dirty="0" smtClean="0">
                            <a:latin typeface="Cambria Math" panose="02040503050406030204" pitchFamily="18" charset="0"/>
                            <a:ea typeface="MS Mincho" charset="0"/>
                            <a:cs typeface="Cambria Math" panose="02040503050406030204" pitchFamily="18" charset="0"/>
                          </a:rPr>
                          <m:t>𝜃</m:t>
                        </m:r>
                      </m:sub>
                    </m:sSub>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𝑥</m:t>
                        </m:r>
                      </m:e>
                      <m:sub>
                        <m:r>
                          <a:rPr lang="en-US" altLang="zh-CN" sz="2000" b="0" i="1" dirty="0" smtClean="0">
                            <a:latin typeface="Cambria Math" panose="02040503050406030204" pitchFamily="18" charset="0"/>
                            <a:cs typeface="Cambria Math" panose="02040503050406030204" pitchFamily="18" charset="0"/>
                          </a:rPr>
                          <m:t>𝑡</m:t>
                        </m:r>
                      </m:sub>
                    </m:sSub>
                    <m:r>
                      <a:rPr lang="en-US" altLang="zh-CN" sz="2000" b="0" i="1" dirty="0" smtClean="0">
                        <a:latin typeface="Cambria Math" panose="02040503050406030204" pitchFamily="18" charset="0"/>
                        <a:ea typeface="MS Mincho" charset="0"/>
                        <a:cs typeface="Cambria Math" panose="02040503050406030204" pitchFamily="18" charset="0"/>
                      </a:rPr>
                      <m:t>,</m:t>
                    </m:r>
                    <m:r>
                      <a:rPr lang="en-US" altLang="zh-CN" sz="2000" b="0" i="1" dirty="0" smtClean="0">
                        <a:latin typeface="Cambria Math" panose="02040503050406030204" pitchFamily="18" charset="0"/>
                        <a:cs typeface="Cambria Math" panose="02040503050406030204" pitchFamily="18" charset="0"/>
                      </a:rPr>
                      <m:t>𝑡</m:t>
                    </m:r>
                    <m:r>
                      <a:rPr lang="en-US" altLang="zh-CN" sz="2000" b="0" i="1" dirty="0" smtClean="0">
                        <a:latin typeface="Cambria Math" panose="02040503050406030204" pitchFamily="18" charset="0"/>
                        <a:ea typeface="MS Mincho" charset="0"/>
                        <a:cs typeface="Cambria Math" panose="02040503050406030204" pitchFamily="18" charset="0"/>
                      </a:rPr>
                      <m:t>)</m:t>
                    </m:r>
                  </m:oMath>
                </a14:m>
                <a:r>
                  <a:rPr lang="en-US" altLang="zh-CN" sz="2000" dirty="0">
                    <a:cs typeface="Arial" panose="020B0604020202020204" pitchFamily="34" charset="0"/>
                  </a:rPr>
                  <a:t>)</a:t>
                </a:r>
                <a:r>
                  <a:rPr lang="zh-CN" altLang="en-US" sz="2000" dirty="0">
                    <a:cs typeface="Arial" panose="020B0604020202020204" pitchFamily="34" charset="0"/>
                  </a:rPr>
                  <a:t>，</a:t>
                </a:r>
                <a14:m>
                  <m:oMath xmlns:m="http://schemas.openxmlformats.org/officeDocument/2006/math">
                    <m:sSup>
                      <m:sSupPr>
                        <m:ctrlPr>
                          <a:rPr lang="en-US" altLang="zh-CN" sz="2000" i="1">
                            <a:latin typeface="Cambria Math" panose="02040503050406030204" pitchFamily="18" charset="0"/>
                            <a:cs typeface="Cambria Math" panose="02040503050406030204" pitchFamily="18" charset="0"/>
                          </a:rPr>
                        </m:ctrlPr>
                      </m:sSupPr>
                      <m:e>
                        <m:r>
                          <a:rPr lang="zh-CN" altLang="en-US" sz="2000" i="1">
                            <a:latin typeface="Cambria Math" panose="02040503050406030204" pitchFamily="18" charset="0"/>
                            <a:ea typeface="MS Mincho" charset="0"/>
                            <a:cs typeface="Cambria Math" panose="02040503050406030204" pitchFamily="18" charset="0"/>
                          </a:rPr>
                          <m:t>𝜎</m:t>
                        </m:r>
                      </m:e>
                      <m:sup>
                        <m:r>
                          <a:rPr lang="en-US" altLang="zh-CN" sz="2000" i="1">
                            <a:latin typeface="Cambria Math" panose="02040503050406030204" pitchFamily="18" charset="0"/>
                            <a:ea typeface="MS Mincho" charset="0"/>
                            <a:cs typeface="Cambria Math" panose="02040503050406030204" pitchFamily="18" charset="0"/>
                          </a:rPr>
                          <m:t>2</m:t>
                        </m:r>
                      </m:sup>
                    </m:sSup>
                    <m:d>
                      <m:dPr>
                        <m:ctrlPr>
                          <a:rPr lang="en-US" altLang="zh-CN" sz="2000" i="1">
                            <a:latin typeface="Cambria Math" panose="02040503050406030204" pitchFamily="18" charset="0"/>
                            <a:cs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e>
                    </m:d>
                  </m:oMath>
                </a14:m>
                <a:r>
                  <a:rPr lang="en-US" altLang="zh-CN" sz="2000" dirty="0">
                    <a:cs typeface="Arial" panose="020B0604020202020204" pitchFamily="34" charset="0"/>
                  </a:rPr>
                  <a:t>= </a:t>
                </a:r>
                <a14:m>
                  <m:oMath xmlns:m="http://schemas.openxmlformats.org/officeDocument/2006/math">
                    <m:f>
                      <m:fPr>
                        <m:ctrlPr>
                          <a:rPr lang="en-US" altLang="zh-CN" sz="2000" i="1" dirty="0">
                            <a:latin typeface="Cambria Math" panose="02040503050406030204" pitchFamily="18" charset="0"/>
                            <a:cs typeface="Cambria Math" panose="02040503050406030204" pitchFamily="18" charset="0"/>
                          </a:rPr>
                        </m:ctrlPr>
                      </m:fPr>
                      <m:num>
                        <m:r>
                          <a:rPr lang="en-US" altLang="zh-CN" sz="2000" i="1" dirty="0">
                            <a:latin typeface="Cambria Math" panose="02040503050406030204" pitchFamily="18" charset="0"/>
                            <a:ea typeface="MS Mincho" charset="0"/>
                            <a:cs typeface="Cambria Math" panose="02040503050406030204" pitchFamily="18" charset="0"/>
                          </a:rPr>
                          <m:t>1</m:t>
                        </m:r>
                        <m:r>
                          <a:rPr lang="en-US" altLang="zh-CN" sz="2000" i="1" dirty="0">
                            <a:latin typeface="Cambria Math" panose="02040503050406030204" pitchFamily="18" charset="0"/>
                            <a:ea typeface="MS Mincho" charset="0"/>
                            <a:cs typeface="Cambria Math" panose="02040503050406030204" pitchFamily="18" charset="0"/>
                          </a:rPr>
                          <m:t>−</m:t>
                        </m:r>
                        <m:sSub>
                          <m:sSubPr>
                            <m:ctrlPr>
                              <a:rPr lang="en-US" altLang="zh-CN" sz="2000" i="1" dirty="0" smtClean="0">
                                <a:latin typeface="Cambria Math" panose="02040503050406030204" pitchFamily="18" charset="0"/>
                                <a:cs typeface="Cambria Math" panose="02040503050406030204" pitchFamily="18" charset="0"/>
                              </a:rPr>
                            </m:ctrlPr>
                          </m:sSubPr>
                          <m:e>
                            <m:acc>
                              <m:accPr>
                                <m:chr m:val="̅"/>
                                <m:ctrlPr>
                                  <a:rPr lang="en-US" altLang="zh-CN" sz="2000" i="1" dirty="0">
                                    <a:latin typeface="Cambria Math" panose="02040503050406030204" pitchFamily="18" charset="0"/>
                                    <a:cs typeface="Cambria Math" panose="02040503050406030204" pitchFamily="18" charset="0"/>
                                  </a:rPr>
                                </m:ctrlPr>
                              </m:accPr>
                              <m:e>
                                <m:r>
                                  <a:rPr lang="zh-CN" altLang="en-US" sz="2000" i="1" dirty="0">
                                    <a:latin typeface="Cambria Math" panose="02040503050406030204" pitchFamily="18" charset="0"/>
                                    <a:ea typeface="MS Mincho" charset="0"/>
                                    <a:cs typeface="Cambria Math" panose="02040503050406030204" pitchFamily="18" charset="0"/>
                                  </a:rPr>
                                  <m:t>𝛼</m:t>
                                </m:r>
                              </m:e>
                            </m:acc>
                          </m:e>
                          <m:sub>
                            <m:r>
                              <a:rPr lang="en-US" altLang="zh-CN" sz="2000" b="0" i="1" dirty="0" smtClean="0">
                                <a:latin typeface="Cambria Math" panose="02040503050406030204" pitchFamily="18" charset="0"/>
                                <a:cs typeface="Cambria Math" panose="02040503050406030204" pitchFamily="18" charset="0"/>
                              </a:rPr>
                              <m:t>𝑡</m:t>
                            </m:r>
                            <m:r>
                              <a:rPr lang="en-US" altLang="zh-CN" sz="2000" b="0" i="1" dirty="0" smtClean="0">
                                <a:latin typeface="Cambria Math" panose="02040503050406030204" pitchFamily="18" charset="0"/>
                                <a:cs typeface="Cambria Math" panose="02040503050406030204" pitchFamily="18" charset="0"/>
                              </a:rPr>
                              <m:t>−</m:t>
                            </m:r>
                            <m:r>
                              <a:rPr lang="en-US" altLang="zh-CN" sz="2000" b="0" i="1" dirty="0" smtClean="0">
                                <a:latin typeface="Cambria Math" panose="02040503050406030204" pitchFamily="18" charset="0"/>
                                <a:cs typeface="Cambria Math" panose="02040503050406030204" pitchFamily="18" charset="0"/>
                              </a:rPr>
                              <m:t>1</m:t>
                            </m:r>
                          </m:sub>
                        </m:sSub>
                      </m:num>
                      <m:den>
                        <m:r>
                          <a:rPr lang="en-US" altLang="zh-CN" sz="2000" i="1" dirty="0">
                            <a:latin typeface="Cambria Math" panose="02040503050406030204" pitchFamily="18" charset="0"/>
                            <a:ea typeface="MS Mincho" charset="0"/>
                            <a:cs typeface="Cambria Math" panose="02040503050406030204" pitchFamily="18" charset="0"/>
                          </a:rPr>
                          <m:t>1</m:t>
                        </m:r>
                        <m:r>
                          <a:rPr lang="en-US" altLang="zh-CN" sz="2000" i="1" dirty="0">
                            <a:latin typeface="Cambria Math" panose="02040503050406030204" pitchFamily="18" charset="0"/>
                            <a:ea typeface="MS Mincho" charset="0"/>
                            <a:cs typeface="Cambria Math" panose="02040503050406030204" pitchFamily="18" charset="0"/>
                          </a:rPr>
                          <m:t>−</m:t>
                        </m:r>
                        <m:acc>
                          <m:accPr>
                            <m:chr m:val="̅"/>
                            <m:ctrlPr>
                              <a:rPr lang="en-US" altLang="zh-CN" sz="2000" i="1" dirty="0">
                                <a:latin typeface="Cambria Math" panose="02040503050406030204" pitchFamily="18" charset="0"/>
                                <a:cs typeface="Cambria Math" panose="02040503050406030204" pitchFamily="18" charset="0"/>
                              </a:rPr>
                            </m:ctrlPr>
                          </m:accPr>
                          <m:e>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acc>
                      </m:den>
                    </m:f>
                    <m:r>
                      <a:rPr lang="en-US" altLang="zh-CN" sz="2000" i="1">
                        <a:latin typeface="Cambria Math" panose="02040503050406030204" pitchFamily="18" charset="0"/>
                        <a:cs typeface="Cambria Math" panose="02040503050406030204" pitchFamily="18" charset="0"/>
                      </a:rPr>
                      <m:t>×</m:t>
                    </m:r>
                    <m:sSub>
                      <m:sSubPr>
                        <m:ctrlPr>
                          <a:rPr lang="en-US" altLang="zh-CN" sz="2000" i="1" dirty="0">
                            <a:latin typeface="Cambria Math" panose="02040503050406030204" pitchFamily="18" charset="0"/>
                            <a:cs typeface="Cambria Math" panose="02040503050406030204" pitchFamily="18" charset="0"/>
                          </a:rPr>
                        </m:ctrlPr>
                      </m:sSubPr>
                      <m:e>
                        <m:r>
                          <a:rPr lang="zh-CN" altLang="en-US" sz="2000" i="1" dirty="0" smtClean="0">
                            <a:latin typeface="Cambria Math" panose="02040503050406030204" pitchFamily="18" charset="0"/>
                            <a:ea typeface="MS Mincho" charset="0"/>
                            <a:cs typeface="Cambria Math" panose="02040503050406030204" pitchFamily="18" charset="0"/>
                          </a:rPr>
                          <m:t>𝛽</m:t>
                        </m:r>
                      </m:e>
                      <m:sub>
                        <m:r>
                          <a:rPr lang="en-US" altLang="zh-CN" sz="2000" b="0" i="1" dirty="0" smtClean="0">
                            <a:latin typeface="Cambria Math" panose="02040503050406030204" pitchFamily="18" charset="0"/>
                            <a:cs typeface="Cambria Math" panose="02040503050406030204" pitchFamily="18" charset="0"/>
                          </a:rPr>
                          <m:t>𝑡</m:t>
                        </m:r>
                      </m:sub>
                    </m:sSub>
                  </m:oMath>
                </a14:m>
                <a:endParaRPr lang="en-US" altLang="zh-CN" sz="2000" dirty="0">
                  <a:cs typeface="Arial" panose="020B0604020202020204" pitchFamily="34" charset="0"/>
                </a:endParaRPr>
              </a:p>
              <a:p>
                <a:r>
                  <a:rPr lang="zh-CN" altLang="en-US" sz="2000" dirty="0">
                    <a:cs typeface="Arial" panose="020B0604020202020204" pitchFamily="34" charset="0"/>
                  </a:rPr>
                  <a:t>这个是真实分布，但它依赖</a:t>
                </a:r>
                <a14:m>
                  <m:oMath xmlns:m="http://schemas.openxmlformats.org/officeDocument/2006/math">
                    <m:r>
                      <a:rPr lang="zh-CN" altLang="en-US" sz="2000" i="1" dirty="0">
                        <a:latin typeface="Cambria Math" panose="02040503050406030204" pitchFamily="18" charset="0"/>
                        <a:ea typeface="MS Mincho" charset="0"/>
                        <a:cs typeface="Cambria Math" panose="02040503050406030204" pitchFamily="18" charset="0"/>
                      </a:rPr>
                      <m:t>于</m:t>
                    </m:r>
                    <m:sSub>
                      <m:sSubPr>
                        <m:ctrlPr>
                          <a:rPr lang="zh-CN" altLang="en-US" sz="2000" b="0" i="1" dirty="0" smtClean="0">
                            <a:latin typeface="Cambria Math" panose="02040503050406030204" pitchFamily="18" charset="0"/>
                            <a:ea typeface="MS Mincho" charset="0"/>
                            <a:cs typeface="Cambria Math" panose="02040503050406030204" pitchFamily="18" charset="0"/>
                          </a:rPr>
                        </m:ctrlPr>
                      </m:sSubPr>
                      <m:e>
                        <m:r>
                          <a:rPr lang="zh-CN" altLang="en-US" sz="2000" b="0" i="1" dirty="0" smtClean="0">
                            <a:latin typeface="Cambria Math" panose="02040503050406030204" pitchFamily="18" charset="0"/>
                            <a:ea typeface="MS Mincho" charset="0"/>
                            <a:cs typeface="Cambria Math" panose="02040503050406030204" pitchFamily="18" charset="0"/>
                          </a:rPr>
                          <m:t>𝜀</m:t>
                        </m:r>
                      </m:e>
                      <m:sub>
                        <m:r>
                          <a:rPr lang="en-US" altLang="zh-CN" sz="2000" i="1" dirty="0" smtClean="0">
                            <a:latin typeface="Cambria Math" panose="02040503050406030204" pitchFamily="18" charset="0"/>
                            <a:ea typeface="MS Mincho" charset="0"/>
                            <a:cs typeface="Cambria Math" panose="02040503050406030204" pitchFamily="18" charset="0"/>
                          </a:rPr>
                          <m:t>𝜃</m:t>
                        </m:r>
                      </m:sub>
                    </m:sSub>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𝑥</m:t>
                        </m:r>
                      </m:e>
                      <m:sub>
                        <m:r>
                          <a:rPr lang="en-US" altLang="zh-CN" sz="2000" b="0" i="1" dirty="0" smtClean="0">
                            <a:latin typeface="Cambria Math" panose="02040503050406030204" pitchFamily="18" charset="0"/>
                            <a:cs typeface="Cambria Math" panose="02040503050406030204" pitchFamily="18" charset="0"/>
                          </a:rPr>
                          <m:t>𝑡</m:t>
                        </m:r>
                      </m:sub>
                    </m:sSub>
                    <m:r>
                      <a:rPr lang="en-US" altLang="zh-CN" sz="2000" b="0" i="1" dirty="0" smtClean="0">
                        <a:latin typeface="Cambria Math" panose="02040503050406030204" pitchFamily="18" charset="0"/>
                        <a:ea typeface="MS Mincho" charset="0"/>
                        <a:cs typeface="Cambria Math" panose="02040503050406030204" pitchFamily="18" charset="0"/>
                      </a:rPr>
                      <m:t>,</m:t>
                    </m:r>
                    <m:r>
                      <a:rPr lang="en-US" altLang="zh-CN" sz="2000" b="0" i="1" dirty="0" smtClean="0">
                        <a:latin typeface="Cambria Math" panose="02040503050406030204" pitchFamily="18" charset="0"/>
                        <a:cs typeface="Cambria Math" panose="02040503050406030204" pitchFamily="18" charset="0"/>
                      </a:rPr>
                      <m:t>𝑡</m:t>
                    </m:r>
                    <m:r>
                      <a:rPr lang="en-US" altLang="zh-CN" sz="2000" b="0" i="1" dirty="0" smtClean="0">
                        <a:latin typeface="Cambria Math" panose="02040503050406030204" pitchFamily="18" charset="0"/>
                        <a:ea typeface="MS Mincho" charset="0"/>
                        <a:cs typeface="Cambria Math" panose="02040503050406030204" pitchFamily="18" charset="0"/>
                      </a:rPr>
                      <m:t>)</m:t>
                    </m:r>
                  </m:oMath>
                </a14:m>
                <a:r>
                  <a:rPr lang="zh-CN" altLang="en-US" sz="2000" dirty="0">
                    <a:cs typeface="Arial" panose="020B0604020202020204" pitchFamily="34" charset="0"/>
                  </a:rPr>
                  <a:t>，在实际生成时是未知的。</a:t>
                </a:r>
                <a:endParaRPr lang="en-US" altLang="zh-CN" sz="2000" dirty="0">
                  <a:cs typeface="Arial" panose="020B0604020202020204" pitchFamily="34" charset="0"/>
                </a:endParaRPr>
              </a:p>
              <a:p>
                <a:r>
                  <a:rPr lang="zh-CN" altLang="en-US" sz="2000" b="0" i="0" dirty="0">
                    <a:solidFill>
                      <a:srgbClr val="4D4D4D"/>
                    </a:solidFill>
                    <a:effectLst/>
                    <a:cs typeface="Arial" panose="020B0604020202020204" pitchFamily="34" charset="0"/>
                  </a:rPr>
                  <a:t>因此，我们用</a:t>
                </a:r>
                <a:r>
                  <a:rPr lang="zh-CN" altLang="en-US" sz="2000" b="0" i="0" dirty="0">
                    <a:effectLst/>
                    <a:cs typeface="Arial" panose="020B0604020202020204" pitchFamily="34" charset="0"/>
                  </a:rPr>
                  <a:t>神经网络</a:t>
                </a:r>
                <a:r>
                  <a:rPr lang="zh-CN" altLang="en-US" sz="2000" b="0" i="0" dirty="0">
                    <a:solidFill>
                      <a:srgbClr val="4D4D4D"/>
                    </a:solidFill>
                    <a:effectLst/>
                    <a:cs typeface="Arial" panose="020B0604020202020204" pitchFamily="34" charset="0"/>
                  </a:rPr>
                  <a:t>来近似</a:t>
                </a:r>
                <a14:m>
                  <m:oMath xmlns:m="http://schemas.openxmlformats.org/officeDocument/2006/math">
                    <m:sSub>
                      <m:sSubPr>
                        <m:ctrlPr>
                          <a:rPr lang="zh-CN" altLang="en-US" sz="2000" b="0" i="1" dirty="0" smtClean="0">
                            <a:latin typeface="Cambria Math" panose="02040503050406030204" pitchFamily="18" charset="0"/>
                            <a:ea typeface="MS Mincho" charset="0"/>
                            <a:cs typeface="Cambria Math" panose="02040503050406030204" pitchFamily="18" charset="0"/>
                          </a:rPr>
                        </m:ctrlPr>
                      </m:sSubPr>
                      <m:e>
                        <m:r>
                          <a:rPr lang="zh-CN" altLang="en-US" sz="2000" b="0" i="1" dirty="0" smtClean="0">
                            <a:latin typeface="Cambria Math" panose="02040503050406030204" pitchFamily="18" charset="0"/>
                            <a:ea typeface="MS Mincho" charset="0"/>
                            <a:cs typeface="Cambria Math" panose="02040503050406030204" pitchFamily="18" charset="0"/>
                          </a:rPr>
                          <m:t>𝜀</m:t>
                        </m:r>
                      </m:e>
                      <m:sub>
                        <m:r>
                          <a:rPr lang="en-US" altLang="zh-CN" sz="2000" i="1" dirty="0" smtClean="0">
                            <a:latin typeface="Cambria Math" panose="02040503050406030204" pitchFamily="18" charset="0"/>
                            <a:ea typeface="MS Mincho" charset="0"/>
                            <a:cs typeface="Cambria Math" panose="02040503050406030204" pitchFamily="18" charset="0"/>
                          </a:rPr>
                          <m:t>𝜃</m:t>
                        </m:r>
                      </m:sub>
                    </m:sSub>
                    <m:r>
                      <a:rPr lang="en-US" altLang="zh-CN" sz="2000" b="0" i="1" dirty="0" smtClean="0">
                        <a:latin typeface="Cambria Math" panose="02040503050406030204" pitchFamily="18" charset="0"/>
                        <a:ea typeface="MS Mincho" charset="0"/>
                        <a:cs typeface="Cambria Math" panose="02040503050406030204" pitchFamily="18" charset="0"/>
                      </a:rPr>
                      <m:t>(</m:t>
                    </m:r>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𝑥</m:t>
                        </m:r>
                      </m:e>
                      <m:sub>
                        <m:r>
                          <a:rPr lang="en-US" altLang="zh-CN" sz="2000" b="0" i="1" dirty="0" smtClean="0">
                            <a:latin typeface="Cambria Math" panose="02040503050406030204" pitchFamily="18" charset="0"/>
                            <a:cs typeface="Cambria Math" panose="02040503050406030204" pitchFamily="18" charset="0"/>
                          </a:rPr>
                          <m:t>𝑡</m:t>
                        </m:r>
                      </m:sub>
                    </m:sSub>
                    <m:r>
                      <a:rPr lang="en-US" altLang="zh-CN" sz="2000" b="0" i="1" dirty="0" smtClean="0">
                        <a:latin typeface="Cambria Math" panose="02040503050406030204" pitchFamily="18" charset="0"/>
                        <a:ea typeface="MS Mincho" charset="0"/>
                        <a:cs typeface="Cambria Math" panose="02040503050406030204" pitchFamily="18" charset="0"/>
                      </a:rPr>
                      <m:t>,</m:t>
                    </m:r>
                    <m:r>
                      <a:rPr lang="en-US" altLang="zh-CN" sz="2000" b="0" i="1" dirty="0" smtClean="0">
                        <a:latin typeface="Cambria Math" panose="02040503050406030204" pitchFamily="18" charset="0"/>
                        <a:cs typeface="Cambria Math" panose="02040503050406030204" pitchFamily="18" charset="0"/>
                      </a:rPr>
                      <m:t>𝑡</m:t>
                    </m:r>
                    <m:r>
                      <a:rPr lang="en-US" altLang="zh-CN" sz="2000" b="0" i="1" dirty="0" smtClean="0">
                        <a:latin typeface="Cambria Math" panose="02040503050406030204" pitchFamily="18" charset="0"/>
                        <a:ea typeface="MS Mincho" charset="0"/>
                        <a:cs typeface="Cambria Math" panose="02040503050406030204" pitchFamily="18" charset="0"/>
                      </a:rPr>
                      <m:t>)</m:t>
                    </m:r>
                  </m:oMath>
                </a14:m>
                <a:r>
                  <a:rPr lang="zh-CN" altLang="en-US" sz="2000" dirty="0">
                    <a:cs typeface="Arial" panose="020B0604020202020204" pitchFamily="34" charset="0"/>
                  </a:rPr>
                  <a:t>。</a:t>
                </a:r>
                <a:endParaRPr lang="zh-CN" altLang="en-US" sz="2000" dirty="0">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67703" y="2531631"/>
                <a:ext cx="10855324" cy="3813175"/>
              </a:xfrm>
              <a:prstGeom prst="rect">
                <a:avLst/>
              </a:prstGeom>
              <a:blipFill rotWithShape="1">
                <a:blip r:embed="rId1"/>
                <a:stretch>
                  <a:fillRect l="-3" t="-14" r="3" b="14"/>
                </a:stretch>
              </a:blipFill>
            </p:spPr>
            <p:txBody>
              <a:bodyPr/>
              <a:lstStyle/>
              <a:p>
                <a:r>
                  <a:rPr lang="zh-CN" altLang="en-US">
                    <a:noFill/>
                  </a:rPr>
                  <a:t> </a:t>
                </a:r>
              </a:p>
            </p:txBody>
          </p:sp>
        </mc:Fallback>
      </mc:AlternateContent>
      <p:sp>
        <p:nvSpPr>
          <p:cNvPr id="3" name="文本框 2"/>
          <p:cNvSpPr txBox="1"/>
          <p:nvPr/>
        </p:nvSpPr>
        <p:spPr>
          <a:xfrm>
            <a:off x="668338" y="1376322"/>
            <a:ext cx="6096000" cy="373820"/>
          </a:xfrm>
          <a:prstGeom prst="rect">
            <a:avLst/>
          </a:prstGeom>
          <a:noFill/>
        </p:spPr>
        <p:txBody>
          <a:bodyPr wrap="square">
            <a:spAutoFit/>
          </a:bodyPr>
          <a:p>
            <a:pPr algn="l">
              <a:lnSpc>
                <a:spcPts val="2100"/>
              </a:lnSpc>
              <a:spcBef>
                <a:spcPts val="1800"/>
              </a:spcBef>
              <a:spcAft>
                <a:spcPts val="600"/>
              </a:spcAft>
            </a:pPr>
            <a:r>
              <a:rPr lang="zh-CN" altLang="en-US" b="1" i="0" dirty="0">
                <a:solidFill>
                  <a:srgbClr val="4F4F4F"/>
                </a:solidFill>
                <a:effectLst/>
                <a:latin typeface="PingFang SC"/>
              </a:rPr>
              <a:t>数学原理</a:t>
            </a:r>
            <a:endParaRPr lang="zh-CN" altLang="en-US" b="1" i="0" dirty="0">
              <a:solidFill>
                <a:srgbClr val="4F4F4F"/>
              </a:solidFill>
              <a:effectLst/>
              <a:latin typeface="PingFang S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6"/>
          <p:cNvSpPr/>
          <p:nvPr/>
        </p:nvSpPr>
        <p:spPr>
          <a:xfrm>
            <a:off x="2581072" y="203422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5" name="TextBox 6"/>
          <p:cNvSpPr txBox="1">
            <a:spLocks noChangeArrowheads="1"/>
          </p:cNvSpPr>
          <p:nvPr/>
        </p:nvSpPr>
        <p:spPr bwMode="auto">
          <a:xfrm>
            <a:off x="2675753" y="2073708"/>
            <a:ext cx="69351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zh-CN" altLang="en-US" sz="3600" dirty="0">
                <a:solidFill>
                  <a:schemeClr val="bg1"/>
                </a:solidFill>
                <a:latin typeface="Impact" panose="020B0806030902050204" pitchFamily="34" charset="0"/>
                <a:ea typeface="微软雅黑" panose="020B0503020204020204" pitchFamily="34" charset="-122"/>
              </a:rPr>
              <a:t>生成模型概述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生成模型概述</a:t>
            </a:r>
            <a:endParaRPr lang="zh-CN" altLang="en-US" dirty="0">
              <a:solidFill>
                <a:schemeClr val="tx1"/>
              </a:solidFill>
            </a:endParaRPr>
          </a:p>
        </p:txBody>
      </p:sp>
      <p:sp>
        <p:nvSpPr>
          <p:cNvPr id="7" name="TextBox 10"/>
          <p:cNvSpPr txBox="1">
            <a:spLocks noChangeArrowheads="1"/>
          </p:cNvSpPr>
          <p:nvPr/>
        </p:nvSpPr>
        <p:spPr bwMode="auto">
          <a:xfrm>
            <a:off x="2691627" y="2900795"/>
            <a:ext cx="377223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经典生成模型</a:t>
            </a:r>
            <a:r>
              <a:rPr lang="en-US" altLang="zh-CN" sz="3600" b="1" dirty="0">
                <a:latin typeface="宋体" panose="02010600030101010101" pitchFamily="2" charset="-122"/>
              </a:rPr>
              <a:t> </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b="1" kern="0" dirty="0">
              <a:latin typeface="Arial" panose="020B0604020202020204" pitchFamily="34" charset="0"/>
              <a:cs typeface="Arial" panose="020B0604020202020204" pitchFamily="34" charset="0"/>
            </a:endParaRPr>
          </a:p>
        </p:txBody>
      </p:sp>
      <p:sp>
        <p:nvSpPr>
          <p:cNvPr id="4" name="文本框 3"/>
          <p:cNvSpPr txBox="1"/>
          <p:nvPr/>
        </p:nvSpPr>
        <p:spPr>
          <a:xfrm>
            <a:off x="668338" y="1641409"/>
            <a:ext cx="6096000" cy="364202"/>
          </a:xfrm>
          <a:prstGeom prst="rect">
            <a:avLst/>
          </a:prstGeom>
          <a:noFill/>
        </p:spPr>
        <p:txBody>
          <a:bodyPr wrap="square">
            <a:spAutoFit/>
          </a:bodyPr>
          <a:lstStyle/>
          <a:p>
            <a:pPr algn="l">
              <a:lnSpc>
                <a:spcPts val="1950"/>
              </a:lnSpc>
              <a:spcBef>
                <a:spcPts val="1800"/>
              </a:spcBef>
              <a:spcAft>
                <a:spcPts val="600"/>
              </a:spcAft>
              <a:buNone/>
            </a:pPr>
            <a:r>
              <a:rPr lang="en-US" altLang="zh-CN" b="1" i="0" dirty="0">
                <a:solidFill>
                  <a:srgbClr val="4F4F4F"/>
                </a:solidFill>
                <a:effectLst/>
                <a:cs typeface="Arial" panose="020B0604020202020204" pitchFamily="34" charset="0"/>
              </a:rPr>
              <a:t>3. </a:t>
            </a:r>
            <a:r>
              <a:rPr lang="zh-CN" altLang="en-US" b="1" i="0" dirty="0">
                <a:solidFill>
                  <a:srgbClr val="4F4F4F"/>
                </a:solidFill>
                <a:effectLst/>
                <a:cs typeface="Arial" panose="020B0604020202020204" pitchFamily="34" charset="0"/>
              </a:rPr>
              <a:t>训练目标</a:t>
            </a:r>
            <a:endParaRPr lang="zh-CN" altLang="en-US" b="1" i="0" dirty="0">
              <a:solidFill>
                <a:srgbClr val="4F4F4F"/>
              </a:solidFill>
              <a:effectLst/>
              <a:cs typeface="Arial" panose="020B0604020202020204" pitchFamily="34" charset="0"/>
            </a:endParaRPr>
          </a:p>
        </p:txBody>
      </p:sp>
      <mc:AlternateContent xmlns:mc="http://schemas.openxmlformats.org/markup-compatibility/2006">
        <mc:Choice xmlns:a14="http://schemas.microsoft.com/office/drawing/2010/main" Requires="a14">
          <p:sp>
            <p:nvSpPr>
              <p:cNvPr id="7" name="文本框 6"/>
              <p:cNvSpPr txBox="1"/>
              <p:nvPr/>
            </p:nvSpPr>
            <p:spPr>
              <a:xfrm>
                <a:off x="668338" y="2171332"/>
                <a:ext cx="10855324" cy="2870200"/>
              </a:xfrm>
              <a:prstGeom prst="rect">
                <a:avLst/>
              </a:prstGeom>
              <a:noFill/>
            </p:spPr>
            <p:txBody>
              <a:bodyPr wrap="square">
                <a:spAutoFit/>
              </a:bodyPr>
              <a:lstStyle/>
              <a:p>
                <a:r>
                  <a:rPr lang="zh-CN" altLang="en-US" sz="2000" dirty="0">
                    <a:cs typeface="Arial" panose="020B0604020202020204" pitchFamily="34" charset="0"/>
                  </a:rPr>
                  <a:t>我们要让网络学会在每个</a:t>
                </a:r>
                <a:r>
                  <a:rPr lang="en-US" altLang="zh-CN" sz="2000" dirty="0">
                    <a:cs typeface="Arial" panose="020B0604020202020204" pitchFamily="34" charset="0"/>
                  </a:rPr>
                  <a:t>t</a:t>
                </a:r>
                <a:r>
                  <a:rPr lang="zh-CN" altLang="en-US" sz="2000" dirty="0">
                    <a:cs typeface="Arial" panose="020B0604020202020204" pitchFamily="34" charset="0"/>
                  </a:rPr>
                  <a:t>步去噪的方式，使得</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sub>
                    </m:sSub>
                  </m:oMath>
                </a14:m>
                <a:r>
                  <a:rPr lang="zh-CN" altLang="en-US" sz="2000" dirty="0">
                    <a:cs typeface="Arial" panose="020B0604020202020204" pitchFamily="34" charset="0"/>
                  </a:rPr>
                  <a:t>逼近真实</a:t>
                </a:r>
                <a14:m>
                  <m:oMath xmlns:m="http://schemas.openxmlformats.org/officeDocument/2006/math">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oMath>
                </a14:m>
                <a:r>
                  <a:rPr lang="zh-CN" altLang="en-US" sz="2000" dirty="0">
                    <a:cs typeface="Arial" panose="020B0604020202020204" pitchFamily="34" charset="0"/>
                  </a:rPr>
                  <a:t>。</a:t>
                </a:r>
                <a:endParaRPr lang="en-US" altLang="zh-CN" sz="2000" dirty="0">
                  <a:cs typeface="Arial" panose="020B0604020202020204" pitchFamily="34" charset="0"/>
                </a:endParaRPr>
              </a:p>
              <a:p>
                <a:r>
                  <a:rPr lang="zh-CN" altLang="en-US" sz="2000" dirty="0">
                    <a:cs typeface="Arial" panose="020B0604020202020204" pitchFamily="34" charset="0"/>
                  </a:rPr>
                  <a:t>等价地，我们最小化</a:t>
                </a:r>
                <a:endParaRPr lang="en-US" altLang="zh-CN" sz="2000" dirty="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mbria Math" panose="02040503050406030204" pitchFamily="18" charset="0"/>
                        </a:rPr>
                        <m:t>𝐿</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𝐸</m:t>
                          </m:r>
                        </m:e>
                        <m:sub>
                          <m:r>
                            <a:rPr lang="en-US" altLang="zh-CN" sz="2000" b="0" i="1" smtClean="0">
                              <a:latin typeface="Cambria Math" panose="02040503050406030204" pitchFamily="18" charset="0"/>
                              <a:cs typeface="Cambria Math" panose="02040503050406030204" pitchFamily="18" charset="0"/>
                            </a:rPr>
                            <m:t>𝑞</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i="1" dirty="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𝑇</m:t>
                              </m:r>
                            </m:sub>
                          </m:sSub>
                          <m:r>
                            <a:rPr lang="en-US" altLang="zh-CN" sz="2000" b="0" i="1" smtClean="0">
                              <a:latin typeface="Cambria Math" panose="02040503050406030204" pitchFamily="18" charset="0"/>
                              <a:ea typeface="MS Mincho" charset="0"/>
                              <a:cs typeface="Cambria Math" panose="02040503050406030204" pitchFamily="18" charset="0"/>
                            </a:rPr>
                            <m:t>)</m:t>
                          </m:r>
                        </m:sub>
                      </m:sSub>
                      <m:d>
                        <m:dPr>
                          <m:begChr m:val="["/>
                          <m:endChr m:val="]"/>
                          <m:ctrlPr>
                            <a:rPr lang="en-US" altLang="zh-CN" sz="2000" b="0" i="1" smtClean="0">
                              <a:latin typeface="Cambria Math" panose="02040503050406030204" pitchFamily="18" charset="0"/>
                              <a:cs typeface="Cambria Math" panose="02040503050406030204" pitchFamily="18" charset="0"/>
                            </a:rPr>
                          </m:ctrlPr>
                        </m:dPr>
                        <m:e>
                          <m:nary>
                            <m:naryPr>
                              <m:chr m:val="∑"/>
                              <m:ctrlPr>
                                <a:rPr lang="en-US" altLang="zh-CN" sz="2000" b="0" i="1" smtClean="0">
                                  <a:latin typeface="Cambria Math" panose="02040503050406030204" pitchFamily="18" charset="0"/>
                                  <a:cs typeface="Cambria Math" panose="02040503050406030204" pitchFamily="18" charset="0"/>
                                </a:rPr>
                              </m:ctrlPr>
                            </m:naryPr>
                            <m:sub>
                              <m:r>
                                <m:rPr>
                                  <m:brk m:alnAt="23"/>
                                </m:rPr>
                                <a:rPr lang="en-US" altLang="zh-CN" sz="2000" b="0" i="1" smtClean="0">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sub>
                            <m:sup>
                              <m:r>
                                <a:rPr lang="en-US" altLang="zh-CN" sz="2000" b="0" i="1" smtClean="0">
                                  <a:latin typeface="Cambria Math" panose="02040503050406030204" pitchFamily="18" charset="0"/>
                                  <a:cs typeface="Cambria Math" panose="02040503050406030204" pitchFamily="18" charset="0"/>
                                </a:rPr>
                                <m:t>𝑇</m:t>
                              </m:r>
                            </m:sup>
                            <m:e>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𝐷</m:t>
                                  </m:r>
                                </m:e>
                                <m:sub>
                                  <m:r>
                                    <a:rPr lang="en-US" altLang="zh-CN" sz="2000" b="0" i="1" smtClean="0">
                                      <a:latin typeface="Cambria Math" panose="02040503050406030204" pitchFamily="18" charset="0"/>
                                      <a:cs typeface="Cambria Math" panose="02040503050406030204" pitchFamily="18" charset="0"/>
                                    </a:rPr>
                                    <m:t>𝐾𝐿</m:t>
                                  </m:r>
                                </m:sub>
                              </m:sSub>
                              <m:r>
                                <a:rPr lang="en-US" altLang="zh-CN" sz="2000" b="0" i="1" smtClean="0">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cs typeface="Cambria Math" panose="02040503050406030204" pitchFamily="18" charset="0"/>
                                </a:rPr>
                                <m:t>𝑞</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ea typeface="MS Mincho" charset="0"/>
                                      <a:cs typeface="Cambria Math" panose="02040503050406030204" pitchFamily="18" charset="0"/>
                                    </a:rPr>
                                    <m:t>0</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𝑝</m:t>
                                  </m:r>
                                </m:e>
                                <m:sub>
                                  <m:r>
                                    <a:rPr lang="zh-CN" altLang="en-US" sz="2000" i="1">
                                      <a:latin typeface="Cambria Math" panose="02040503050406030204" pitchFamily="18" charset="0"/>
                                      <a:ea typeface="MS Mincho" charset="0"/>
                                      <a:cs typeface="Cambria Math" panose="02040503050406030204" pitchFamily="18" charset="0"/>
                                    </a:rPr>
                                    <m:t>𝜃</m:t>
                                  </m:r>
                                </m:sub>
                              </m:sSub>
                              <m:d>
                                <m:dPr>
                                  <m:ctrlPr>
                                    <a:rPr lang="en-US" altLang="zh-CN" sz="2000" i="1">
                                      <a:latin typeface="Cambria Math" panose="02040503050406030204" pitchFamily="18" charset="0"/>
                                      <a:cs typeface="Cambria Math" panose="02040503050406030204" pitchFamily="18" charset="0"/>
                                    </a:rPr>
                                  </m:ctrlPr>
                                </m:dPr>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1</m:t>
                                      </m:r>
                                    </m:sub>
                                  </m:sSub>
                                </m:e>
                                <m:e>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e>
                              </m:d>
                              <m:r>
                                <a:rPr lang="en-US" altLang="zh-CN" sz="2000" b="0" i="1" smtClean="0">
                                  <a:latin typeface="Cambria Math" panose="02040503050406030204" pitchFamily="18" charset="0"/>
                                  <a:ea typeface="MS Mincho" charset="0"/>
                                  <a:cs typeface="Cambria Math" panose="02040503050406030204" pitchFamily="18" charset="0"/>
                                </a:rPr>
                                <m:t>)</m:t>
                              </m:r>
                            </m:e>
                          </m:nary>
                        </m:e>
                      </m:d>
                    </m:oMath>
                  </m:oMathPara>
                </a14:m>
                <a:endParaRPr lang="en-US" altLang="zh-CN" sz="2000" b="0" dirty="0">
                  <a:cs typeface="Arial" panose="020B0604020202020204" pitchFamily="34" charset="0"/>
                </a:endParaRPr>
              </a:p>
              <a:p>
                <a:r>
                  <a:rPr lang="zh-CN" altLang="en-US" sz="2000" dirty="0">
                    <a:cs typeface="Arial" panose="020B0604020202020204" pitchFamily="34" charset="0"/>
                  </a:rPr>
                  <a:t>为方便，常写成噪声预测的</a:t>
                </a:r>
                <a:r>
                  <a:rPr lang="en-US" altLang="zh-CN" sz="2000" dirty="0">
                    <a:cs typeface="Arial" panose="020B0604020202020204" pitchFamily="34" charset="0"/>
                  </a:rPr>
                  <a:t>MSE</a:t>
                </a:r>
                <a:r>
                  <a:rPr lang="zh-CN" altLang="en-US" sz="2000" dirty="0">
                    <a:cs typeface="Arial" panose="020B0604020202020204" pitchFamily="34" charset="0"/>
                  </a:rPr>
                  <a:t>形式：</a:t>
                </a:r>
                <a:endParaRPr lang="en-US" altLang="zh-CN" sz="2000" dirty="0">
                  <a:cs typeface="Arial" panose="020B0604020202020204" pitchFamily="34" charset="0"/>
                </a:endParaRPr>
              </a:p>
              <a:p>
                <a:endParaRPr lang="en-US" altLang="zh-CN" sz="1600" dirty="0">
                  <a:solidFill>
                    <a:srgbClr val="4D4D4D"/>
                  </a:solidFill>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mbria Math" panose="02040503050406030204" pitchFamily="18" charset="0"/>
                        </a:rPr>
                        <m:t>𝐿</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𝐸</m:t>
                          </m:r>
                        </m:e>
                        <m:sub>
                          <m:r>
                            <a:rPr lang="en-US" altLang="zh-CN" sz="2000" b="0" i="1" smtClean="0">
                              <a:latin typeface="Cambria Math" panose="02040503050406030204" pitchFamily="18" charset="0"/>
                              <a:cs typeface="Cambria Math" panose="02040503050406030204" pitchFamily="18" charset="0"/>
                            </a:rPr>
                            <m:t>𝑡</m:t>
                          </m:r>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r>
                            <a:rPr lang="en-US" altLang="zh-CN" sz="2000" b="0" i="1" smtClean="0">
                              <a:latin typeface="Cambria Math" panose="02040503050406030204" pitchFamily="18" charset="0"/>
                              <a:ea typeface="MS Mincho" charset="0"/>
                              <a:cs typeface="Cambria Math" panose="02040503050406030204" pitchFamily="18" charset="0"/>
                            </a:rPr>
                            <m:t>,</m:t>
                          </m:r>
                          <m:r>
                            <a:rPr lang="zh-CN" altLang="en-US" sz="2000" b="0" i="1" smtClean="0">
                              <a:latin typeface="Cambria Math" panose="02040503050406030204" pitchFamily="18" charset="0"/>
                              <a:ea typeface="MS Mincho" charset="0"/>
                              <a:cs typeface="Cambria Math" panose="02040503050406030204" pitchFamily="18" charset="0"/>
                            </a:rPr>
                            <m:t>𝜀</m:t>
                          </m:r>
                        </m:sub>
                      </m:sSub>
                      <m:d>
                        <m:dPr>
                          <m:begChr m:val="["/>
                          <m:endChr m:val="]"/>
                          <m:ctrlPr>
                            <a:rPr lang="en-US" altLang="zh-CN" sz="2000" b="0" i="1" smtClean="0">
                              <a:latin typeface="Cambria Math" panose="02040503050406030204" pitchFamily="18" charset="0"/>
                              <a:cs typeface="Cambria Math" panose="02040503050406030204" pitchFamily="18" charset="0"/>
                            </a:rPr>
                          </m:ctrlPr>
                        </m:dPr>
                        <m:e>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ea typeface="MS Mincho" charset="0"/>
                                  <a:cs typeface="Cambria Math" panose="02040503050406030204" pitchFamily="18" charset="0"/>
                                </a:rPr>
                                <m:t>||</m:t>
                              </m:r>
                              <m:r>
                                <a:rPr lang="zh-CN" altLang="en-US" sz="2000" i="1" smtClean="0">
                                  <a:latin typeface="Cambria Math" panose="02040503050406030204" pitchFamily="18" charset="0"/>
                                  <a:ea typeface="MS Mincho" charset="0"/>
                                  <a:cs typeface="Cambria Math" panose="02040503050406030204" pitchFamily="18" charset="0"/>
                                </a:rPr>
                                <m:t>𝜀</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zh-CN" altLang="en-US" sz="2000" i="1">
                                      <a:latin typeface="Cambria Math" panose="02040503050406030204" pitchFamily="18" charset="0"/>
                                      <a:ea typeface="MS Mincho" charset="0"/>
                                      <a:cs typeface="Cambria Math" panose="02040503050406030204" pitchFamily="18" charset="0"/>
                                    </a:rPr>
                                    <m:t>𝜀</m:t>
                                  </m:r>
                                </m:e>
                                <m:sub>
                                  <m:r>
                                    <a:rPr lang="zh-CN" altLang="en-US" sz="2000" i="1">
                                      <a:latin typeface="Cambria Math" panose="02040503050406030204" pitchFamily="18" charset="0"/>
                                      <a:ea typeface="MS Mincho" charset="0"/>
                                      <a:cs typeface="Cambria Math" panose="02040503050406030204" pitchFamily="18" charset="0"/>
                                    </a:rPr>
                                    <m:t>𝜃</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r>
                                    <a:rPr lang="en-US" altLang="zh-CN" sz="2000" i="1">
                                      <a:latin typeface="Cambria Math" panose="02040503050406030204" pitchFamily="18" charset="0"/>
                                      <a:cs typeface="Cambria Math" panose="02040503050406030204" pitchFamily="18" charset="0"/>
                                    </a:rPr>
                                    <m:t>𝑥</m:t>
                                  </m:r>
                                </m:e>
                                <m:sub>
                                  <m:r>
                                    <a:rPr lang="en-US" altLang="zh-CN" sz="2000" i="1">
                                      <a:latin typeface="Cambria Math" panose="02040503050406030204" pitchFamily="18" charset="0"/>
                                      <a:cs typeface="Cambria Math" panose="02040503050406030204" pitchFamily="18" charset="0"/>
                                    </a:rPr>
                                    <m:t>𝑡</m:t>
                                  </m:r>
                                </m:sub>
                              </m:sSub>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e>
                            <m:sup>
                              <m:r>
                                <a:rPr lang="en-US" altLang="zh-CN" sz="2000" i="1">
                                  <a:latin typeface="Cambria Math" panose="02040503050406030204" pitchFamily="18" charset="0"/>
                                  <a:ea typeface="MS Mincho" charset="0"/>
                                  <a:cs typeface="Cambria Math" panose="02040503050406030204" pitchFamily="18" charset="0"/>
                                </a:rPr>
                                <m:t>2</m:t>
                              </m:r>
                            </m:sup>
                          </m:sSup>
                        </m:e>
                      </m:d>
                    </m:oMath>
                  </m:oMathPara>
                </a14:m>
                <a:endParaRPr lang="en-US" altLang="zh-CN" sz="2000" dirty="0">
                  <a:cs typeface="Arial" panose="020B0604020202020204" pitchFamily="34" charset="0"/>
                </a:endParaRPr>
              </a:p>
              <a:p>
                <a:r>
                  <a:rPr lang="zh-CN" altLang="en-US" sz="2000" dirty="0">
                    <a:cs typeface="Arial" panose="020B0604020202020204" pitchFamily="34" charset="0"/>
                  </a:rPr>
                  <a:t>其中</a:t>
                </a:r>
                <a14:m>
                  <m:oMath xmlns:m="http://schemas.openxmlformats.org/officeDocument/2006/math">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𝑡</m:t>
                        </m:r>
                      </m:sub>
                    </m:sSub>
                    <m:r>
                      <a:rPr lang="en-US" altLang="zh-CN" sz="2000" b="0" i="1" smtClean="0">
                        <a:latin typeface="Cambria Math" panose="02040503050406030204" pitchFamily="18" charset="0"/>
                        <a:ea typeface="MS Mincho" charset="0"/>
                        <a:cs typeface="Cambria Math" panose="02040503050406030204" pitchFamily="18" charset="0"/>
                      </a:rPr>
                      <m:t>=</m:t>
                    </m:r>
                  </m:oMath>
                </a14:m>
                <a:r>
                  <a:rPr lang="en-US" altLang="zh-CN" sz="2000" dirty="0">
                    <a:cs typeface="Arial" panose="020B0604020202020204" pitchFamily="34" charset="0"/>
                  </a:rPr>
                  <a:t> </a:t>
                </a:r>
                <a14:m>
                  <m:oMath xmlns:m="http://schemas.openxmlformats.org/officeDocument/2006/math">
                    <m:rad>
                      <m:radPr>
                        <m:degHide m:val="on"/>
                        <m:ctrlPr>
                          <a:rPr lang="en-US" altLang="zh-CN" sz="2000" i="1">
                            <a:latin typeface="Cambria Math" panose="02040503050406030204" pitchFamily="18" charset="0"/>
                            <a:cs typeface="Cambria Math" panose="02040503050406030204" pitchFamily="18" charset="0"/>
                          </a:rPr>
                        </m:ctrlPr>
                      </m:radPr>
                      <m:deg/>
                      <m:e>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i="1" smtClean="0">
                            <a:latin typeface="Cambria Math" panose="02040503050406030204" pitchFamily="18" charset="0"/>
                            <a:cs typeface="Cambria Math" panose="02040503050406030204" pitchFamily="18" charset="0"/>
                          </a:rPr>
                          <m:t>×</m:t>
                        </m:r>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0</m:t>
                        </m:r>
                      </m:sub>
                    </m:sSub>
                  </m:oMath>
                </a14:m>
                <a:r>
                  <a:rPr lang="en-US" altLang="zh-CN" sz="2000" dirty="0">
                    <a:cs typeface="Arial" panose="020B0604020202020204" pitchFamily="34" charset="0"/>
                  </a:rPr>
                  <a:t>+ </a:t>
                </a:r>
                <a14:m>
                  <m:oMath xmlns:m="http://schemas.openxmlformats.org/officeDocument/2006/math">
                    <m:rad>
                      <m:radPr>
                        <m:degHide m:val="on"/>
                        <m:ctrlPr>
                          <a:rPr lang="en-US" altLang="zh-CN" sz="2000" i="1">
                            <a:latin typeface="Cambria Math" panose="02040503050406030204" pitchFamily="18" charset="0"/>
                            <a:cs typeface="Cambria Math" panose="02040503050406030204" pitchFamily="18" charset="0"/>
                          </a:rPr>
                        </m:ctrlPr>
                      </m:radPr>
                      <m:deg/>
                      <m:e>
                        <m:r>
                          <a:rPr lang="en-US" altLang="zh-CN" sz="2000" b="0" i="1" smtClean="0">
                            <a:latin typeface="Cambria Math" panose="02040503050406030204" pitchFamily="18" charset="0"/>
                            <a:ea typeface="MS Mincho" charset="0"/>
                            <a:cs typeface="Cambria Math" panose="02040503050406030204" pitchFamily="18" charset="0"/>
                          </a:rPr>
                          <m:t>1</m:t>
                        </m:r>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latin typeface="Cambria Math" panose="02040503050406030204" pitchFamily="18" charset="0"/>
                                <a:cs typeface="Cambria Math" panose="02040503050406030204" pitchFamily="18" charset="0"/>
                              </a:rPr>
                            </m:ctrlPr>
                          </m:sSubPr>
                          <m:e>
                            <m:acc>
                              <m:accPr>
                                <m:chr m:val="̅"/>
                                <m:ctrlPr>
                                  <a:rPr lang="en-US" altLang="zh-CN" sz="2000" i="1">
                                    <a:latin typeface="Cambria Math" panose="02040503050406030204" pitchFamily="18" charset="0"/>
                                    <a:cs typeface="Cambria Math" panose="02040503050406030204" pitchFamily="18" charset="0"/>
                                  </a:rPr>
                                </m:ctrlPr>
                              </m:accPr>
                              <m:e>
                                <m:r>
                                  <a:rPr lang="en-US" altLang="zh-CN" sz="2000" i="1">
                                    <a:latin typeface="Cambria Math" panose="02040503050406030204" pitchFamily="18" charset="0"/>
                                    <a:cs typeface="Cambria Math" panose="02040503050406030204" pitchFamily="18" charset="0"/>
                                  </a:rPr>
                                  <m:t>𝑎</m:t>
                                </m:r>
                              </m:e>
                            </m:acc>
                          </m:e>
                          <m:sub>
                            <m:r>
                              <a:rPr lang="en-US" altLang="zh-CN" sz="2000" i="1">
                                <a:latin typeface="Cambria Math" panose="02040503050406030204" pitchFamily="18" charset="0"/>
                                <a:cs typeface="Cambria Math" panose="02040503050406030204" pitchFamily="18" charset="0"/>
                              </a:rPr>
                              <m:t>𝑡</m:t>
                            </m:r>
                          </m:sub>
                        </m:sSub>
                      </m:e>
                    </m:rad>
                    <m:r>
                      <a:rPr lang="en-US" altLang="zh-CN" sz="2000" i="1" smtClean="0">
                        <a:latin typeface="Cambria Math" panose="02040503050406030204" pitchFamily="18" charset="0"/>
                        <a:cs typeface="Cambria Math" panose="02040503050406030204" pitchFamily="18" charset="0"/>
                      </a:rPr>
                      <m:t>×</m:t>
                    </m:r>
                    <m:r>
                      <a:rPr lang="zh-CN" altLang="en-US" sz="2000" i="1" smtClean="0">
                        <a:latin typeface="Cambria Math" panose="02040503050406030204" pitchFamily="18" charset="0"/>
                        <a:ea typeface="MS Mincho" charset="0"/>
                        <a:cs typeface="Cambria Math" panose="02040503050406030204" pitchFamily="18" charset="0"/>
                      </a:rPr>
                      <m:t>𝜀</m:t>
                    </m:r>
                  </m:oMath>
                </a14:m>
                <a:r>
                  <a:rPr lang="zh-CN" altLang="en-US" sz="2000" dirty="0">
                    <a:cs typeface="Arial" panose="020B0604020202020204" pitchFamily="34" charset="0"/>
                  </a:rPr>
                  <a:t>，</a:t>
                </a:r>
                <a14:m>
                  <m:oMath xmlns:m="http://schemas.openxmlformats.org/officeDocument/2006/math">
                    <m:r>
                      <a:rPr lang="zh-CN" altLang="en-US" sz="2000" i="1" dirty="0" smtClean="0">
                        <a:latin typeface="Cambria Math" panose="02040503050406030204" pitchFamily="18" charset="0"/>
                        <a:ea typeface="MS Mincho" charset="0"/>
                        <a:cs typeface="Cambria Math" panose="02040503050406030204" pitchFamily="18" charset="0"/>
                      </a:rPr>
                      <m:t>𝜀</m:t>
                    </m:r>
                    <m:r>
                      <a:rPr lang="en-US" altLang="zh-CN" sz="2000" i="1" dirty="0" smtClean="0">
                        <a:latin typeface="Cambria Math" panose="02040503050406030204" pitchFamily="18" charset="0"/>
                        <a:ea typeface="MS Mincho" charset="0"/>
                        <a:cs typeface="Cambria Math" panose="02040503050406030204" pitchFamily="18" charset="0"/>
                      </a:rPr>
                      <m:t>~</m:t>
                    </m:r>
                    <m:r>
                      <a:rPr lang="zh-CN" altLang="en-US" sz="2000" i="1">
                        <a:latin typeface="Cambria Math" panose="02040503050406030204" pitchFamily="18" charset="0"/>
                        <a:ea typeface="MS Mincho" charset="0"/>
                        <a:cs typeface="Cambria Math" panose="02040503050406030204" pitchFamily="18" charset="0"/>
                      </a:rPr>
                      <m:t>𝒩</m:t>
                    </m:r>
                    <m:r>
                      <a:rPr lang="en-US" altLang="zh-CN" sz="2000" b="0" i="1" smtClean="0">
                        <a:latin typeface="Cambria Math" panose="02040503050406030204" pitchFamily="18" charset="0"/>
                        <a:ea typeface="MS Mincho" charset="0"/>
                        <a:cs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0</m:t>
                    </m:r>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𝐼</m:t>
                    </m:r>
                    <m:r>
                      <a:rPr lang="en-US" altLang="zh-CN" sz="2000" i="1">
                        <a:latin typeface="Cambria Math" panose="02040503050406030204" pitchFamily="18" charset="0"/>
                        <a:ea typeface="MS Mincho" charset="0"/>
                        <a:cs typeface="Cambria Math" panose="02040503050406030204" pitchFamily="18" charset="0"/>
                      </a:rPr>
                      <m:t>)</m:t>
                    </m:r>
                  </m:oMath>
                </a14:m>
                <a:endParaRPr lang="en-US" altLang="zh-CN" sz="2000" dirty="0">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68338" y="2171332"/>
                <a:ext cx="10855324" cy="2870200"/>
              </a:xfrm>
              <a:prstGeom prst="rect">
                <a:avLst/>
              </a:prstGeom>
              <a:blipFill rotWithShape="1">
                <a:blip r:embed="rId1"/>
                <a:stretch>
                  <a:fillRect l="-3" t="-9" r="3" b="9"/>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sp>
        <p:nvSpPr>
          <p:cNvPr id="3" name="文本框 2"/>
          <p:cNvSpPr txBox="1"/>
          <p:nvPr/>
        </p:nvSpPr>
        <p:spPr>
          <a:xfrm>
            <a:off x="668338" y="1428905"/>
            <a:ext cx="6096000" cy="373820"/>
          </a:xfrm>
          <a:prstGeom prst="rect">
            <a:avLst/>
          </a:prstGeom>
          <a:noFill/>
        </p:spPr>
        <p:txBody>
          <a:bodyPr wrap="square">
            <a:spAutoFit/>
          </a:bodyPr>
          <a:lstStyle/>
          <a:p>
            <a:pPr algn="l">
              <a:lnSpc>
                <a:spcPts val="2100"/>
              </a:lnSpc>
              <a:spcBef>
                <a:spcPts val="1800"/>
              </a:spcBef>
              <a:spcAft>
                <a:spcPts val="600"/>
              </a:spcAft>
              <a:buNone/>
            </a:pPr>
            <a:r>
              <a:rPr lang="zh-CN" altLang="en-US" b="1" dirty="0"/>
              <a:t>流程概述</a:t>
            </a:r>
            <a:endParaRPr lang="en-US" altLang="zh-CN" sz="2400" b="1" i="0" dirty="0">
              <a:solidFill>
                <a:srgbClr val="4D4D4D"/>
              </a:solidFill>
              <a:effectLst/>
              <a:latin typeface="-apple-system"/>
            </a:endParaRPr>
          </a:p>
        </p:txBody>
      </p:sp>
      <p:sp>
        <p:nvSpPr>
          <p:cNvPr id="4" name="文本框 3"/>
          <p:cNvSpPr txBox="1"/>
          <p:nvPr/>
        </p:nvSpPr>
        <p:spPr>
          <a:xfrm>
            <a:off x="668338" y="1881233"/>
            <a:ext cx="10472628" cy="1938992"/>
          </a:xfrm>
          <a:prstGeom prst="rect">
            <a:avLst/>
          </a:prstGeom>
          <a:noFill/>
        </p:spPr>
        <p:txBody>
          <a:bodyPr wrap="square">
            <a:spAutoFit/>
          </a:bodyPr>
          <a:lstStyle/>
          <a:p>
            <a:pPr marL="0" lvl="1"/>
            <a:r>
              <a:rPr lang="zh-CN" altLang="en-US" dirty="0"/>
              <a:t>一、训练</a:t>
            </a:r>
            <a:endParaRPr lang="en-US" altLang="zh-CN" dirty="0"/>
          </a:p>
          <a:p>
            <a:pPr marL="342900" lvl="1" indent="-342900">
              <a:buFont typeface="Arial" panose="020B0604020202020204" pitchFamily="34" charset="0"/>
              <a:buChar char="•"/>
            </a:pPr>
            <a:r>
              <a:rPr lang="zh-CN" altLang="en-US" dirty="0"/>
              <a:t>采样一幅真实图像</a:t>
            </a:r>
            <a:r>
              <a:rPr lang="en-US" altLang="zh-CN" dirty="0"/>
              <a:t>x</a:t>
            </a:r>
            <a:r>
              <a:rPr lang="en-US" altLang="zh-CN" baseline="-25000" dirty="0"/>
              <a:t>0</a:t>
            </a:r>
            <a:r>
              <a:rPr lang="zh-CN" altLang="en-US" dirty="0"/>
              <a:t>；</a:t>
            </a:r>
            <a:endParaRPr lang="en-US" altLang="zh-CN" dirty="0"/>
          </a:p>
          <a:p>
            <a:pPr marL="342900" lvl="1" indent="-342900">
              <a:buFont typeface="Arial" panose="020B0604020202020204" pitchFamily="34" charset="0"/>
              <a:buChar char="•"/>
            </a:pPr>
            <a:r>
              <a:rPr lang="zh-CN" altLang="en-US" dirty="0"/>
              <a:t>选随机</a:t>
            </a:r>
            <a:r>
              <a:rPr lang="en-US" altLang="zh-CN" dirty="0"/>
              <a:t>t</a:t>
            </a:r>
            <a:r>
              <a:rPr lang="zh-CN" altLang="en-US" dirty="0"/>
              <a:t>，合成</a:t>
            </a:r>
            <a:r>
              <a:rPr lang="en-US" altLang="zh-CN" dirty="0" err="1"/>
              <a:t>x</a:t>
            </a:r>
            <a:r>
              <a:rPr lang="en-US" altLang="zh-CN" baseline="-25000" dirty="0" err="1"/>
              <a:t>t</a:t>
            </a:r>
            <a:r>
              <a:rPr lang="en-US" altLang="zh-CN" baseline="-25000" dirty="0"/>
              <a:t>​</a:t>
            </a:r>
            <a:r>
              <a:rPr lang="zh-CN" altLang="en-US" dirty="0"/>
              <a:t>；</a:t>
            </a:r>
            <a:endParaRPr lang="en-US" altLang="zh-CN" dirty="0"/>
          </a:p>
          <a:p>
            <a:pPr marL="342900" lvl="1" indent="-342900">
              <a:buFont typeface="Arial" panose="020B0604020202020204" pitchFamily="34" charset="0"/>
              <a:buChar char="•"/>
            </a:pPr>
            <a:r>
              <a:rPr lang="zh-CN" altLang="en-US" dirty="0"/>
              <a:t>令网络</a:t>
            </a:r>
            <a:r>
              <a:rPr lang="el-GR" altLang="zh-CN" dirty="0"/>
              <a:t>ϵ</a:t>
            </a:r>
            <a:r>
              <a:rPr lang="el-GR" altLang="zh-CN" baseline="-25000" dirty="0"/>
              <a:t>θ</a:t>
            </a:r>
            <a:r>
              <a:rPr lang="zh-CN" altLang="en-US" dirty="0"/>
              <a:t>输出噪声预测，与真实</a:t>
            </a:r>
            <a:r>
              <a:rPr lang="el-GR" altLang="zh-CN" dirty="0"/>
              <a:t>ϵ</a:t>
            </a:r>
            <a:r>
              <a:rPr lang="zh-CN" altLang="en-US" dirty="0"/>
              <a:t>比对</a:t>
            </a:r>
            <a:r>
              <a:rPr lang="en-US" altLang="zh-CN" dirty="0"/>
              <a:t>MSE</a:t>
            </a:r>
            <a:r>
              <a:rPr lang="zh-CN" altLang="en-US" dirty="0"/>
              <a:t>。</a:t>
            </a:r>
            <a:endParaRPr lang="en-US" altLang="zh-CN" dirty="0"/>
          </a:p>
          <a:p>
            <a:pPr marL="342900" lvl="1" indent="-342900">
              <a:buFont typeface="Arial" panose="020B0604020202020204" pitchFamily="34" charset="0"/>
              <a:buChar char="•"/>
            </a:pPr>
            <a:r>
              <a:rPr lang="zh-CN" altLang="en-US" dirty="0"/>
              <a:t>更新参数，反复迭代。</a:t>
            </a:r>
            <a:endParaRPr lang="en-US" altLang="zh-CN"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3337" y="3602591"/>
            <a:ext cx="6110325" cy="2933926"/>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68338" y="4228193"/>
                <a:ext cx="4369347" cy="1631216"/>
              </a:xfrm>
              <a:prstGeom prst="rect">
                <a:avLst/>
              </a:prstGeom>
              <a:noFill/>
            </p:spPr>
            <p:txBody>
              <a:bodyPr wrap="square">
                <a:spAutoFit/>
              </a:bodyPr>
              <a:lstStyle/>
              <a:p>
                <a:r>
                  <a:rPr lang="en-US" altLang="zh-CN" sz="2000" b="0" i="0" dirty="0">
                    <a:solidFill>
                      <a:schemeClr val="tx1"/>
                    </a:solidFill>
                    <a:effectLst/>
                    <a:latin typeface="Lato" panose="020F0502020204030203" pitchFamily="34" charset="0"/>
                  </a:rPr>
                  <a:t>DDPM</a:t>
                </a:r>
                <a:r>
                  <a:rPr lang="zh-CN" altLang="en-US" sz="2000" b="0" i="0" dirty="0">
                    <a:solidFill>
                      <a:schemeClr val="tx1"/>
                    </a:solidFill>
                    <a:effectLst/>
                    <a:latin typeface="Lato" panose="020F0502020204030203" pitchFamily="34" charset="0"/>
                  </a:rPr>
                  <a:t>并没有规定神经网络的结构。根据任务的难易程度，我们可以自己定义简单或复杂的网络结构。这里只需要把</a:t>
                </a: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𝜀</m:t>
                        </m:r>
                      </m:e>
                      <m:sub>
                        <m:r>
                          <a:rPr lang="zh-CN" altLang="en-US" sz="2000" i="1">
                            <a:solidFill>
                              <a:schemeClr val="tx1"/>
                            </a:solidFill>
                            <a:latin typeface="Cambria Math" panose="02040503050406030204" pitchFamily="18" charset="0"/>
                          </a:rPr>
                          <m:t>𝜃</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oMath>
                </a14:m>
                <a:r>
                  <a:rPr lang="zh-CN" altLang="en-US" sz="2000" b="0" i="0" dirty="0">
                    <a:solidFill>
                      <a:schemeClr val="tx1"/>
                    </a:solidFill>
                    <a:effectLst/>
                    <a:latin typeface="Lato" panose="020F0502020204030203" pitchFamily="34" charset="0"/>
                  </a:rPr>
                  <a:t>当成一个普通的映射即可。</a:t>
                </a:r>
                <a:endParaRPr lang="zh-CN" altLang="en-US" sz="2000"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668338" y="4228193"/>
                <a:ext cx="4369347" cy="1631216"/>
              </a:xfrm>
              <a:prstGeom prst="rect">
                <a:avLst/>
              </a:prstGeom>
              <a:blipFill rotWithShape="1">
                <a:blip r:embed="rId2"/>
                <a:stretch>
                  <a:fillRect l="-7" t="-22" r="5" b="16"/>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b="1" kern="0" dirty="0"/>
          </a:p>
        </p:txBody>
      </p:sp>
      <p:sp>
        <p:nvSpPr>
          <p:cNvPr id="3" name="文本框 2"/>
          <p:cNvSpPr txBox="1"/>
          <p:nvPr/>
        </p:nvSpPr>
        <p:spPr>
          <a:xfrm>
            <a:off x="668338" y="1428905"/>
            <a:ext cx="6096000" cy="373820"/>
          </a:xfrm>
          <a:prstGeom prst="rect">
            <a:avLst/>
          </a:prstGeom>
          <a:noFill/>
        </p:spPr>
        <p:txBody>
          <a:bodyPr wrap="square">
            <a:spAutoFit/>
          </a:bodyPr>
          <a:lstStyle/>
          <a:p>
            <a:pPr algn="l">
              <a:lnSpc>
                <a:spcPts val="2100"/>
              </a:lnSpc>
              <a:spcBef>
                <a:spcPts val="1800"/>
              </a:spcBef>
              <a:spcAft>
                <a:spcPts val="600"/>
              </a:spcAft>
              <a:buNone/>
            </a:pPr>
            <a:r>
              <a:rPr lang="zh-CN" altLang="en-US" b="1" dirty="0"/>
              <a:t>流程概述</a:t>
            </a:r>
            <a:endParaRPr lang="en-US" altLang="zh-CN" sz="2400" b="1" i="0" dirty="0">
              <a:solidFill>
                <a:srgbClr val="4D4D4D"/>
              </a:solidFill>
              <a:effectLst/>
              <a:latin typeface="-apple-system"/>
            </a:endParaRPr>
          </a:p>
        </p:txBody>
      </p:sp>
      <p:sp>
        <p:nvSpPr>
          <p:cNvPr id="4" name="文本框 3"/>
          <p:cNvSpPr txBox="1"/>
          <p:nvPr/>
        </p:nvSpPr>
        <p:spPr>
          <a:xfrm>
            <a:off x="668338" y="1881233"/>
            <a:ext cx="10472628" cy="1568450"/>
          </a:xfrm>
          <a:prstGeom prst="rect">
            <a:avLst/>
          </a:prstGeom>
          <a:noFill/>
        </p:spPr>
        <p:txBody>
          <a:bodyPr wrap="square">
            <a:spAutoFit/>
          </a:bodyPr>
          <a:lstStyle/>
          <a:p>
            <a:pPr marL="0" lvl="1"/>
            <a:r>
              <a:rPr lang="zh-CN" altLang="en-US" dirty="0"/>
              <a:t>二、生成</a:t>
            </a:r>
            <a:endParaRPr lang="en-US" altLang="zh-CN" dirty="0"/>
          </a:p>
          <a:p>
            <a:pPr marL="342900" lvl="2" indent="-342900">
              <a:buFont typeface="Arial" panose="020B0604020202020204" pitchFamily="34" charset="0"/>
              <a:buChar char="•"/>
            </a:pPr>
            <a:r>
              <a:rPr lang="zh-CN" altLang="en-US" dirty="0"/>
              <a:t>采样纯噪声</a:t>
            </a:r>
            <a:r>
              <a:rPr lang="en-US" altLang="zh-CN" dirty="0" err="1"/>
              <a:t>x</a:t>
            </a:r>
            <a:r>
              <a:rPr lang="en-US" altLang="zh-CN" baseline="-25000" dirty="0" err="1"/>
              <a:t>T</a:t>
            </a:r>
            <a:r>
              <a:rPr lang="zh-CN" altLang="en-US" dirty="0"/>
              <a:t>；</a:t>
            </a:r>
            <a:endParaRPr lang="en-US" altLang="zh-CN" dirty="0"/>
          </a:p>
          <a:p>
            <a:pPr marL="342900" lvl="2" indent="-342900">
              <a:buFont typeface="Arial" panose="020B0604020202020204" pitchFamily="34" charset="0"/>
              <a:buChar char="•"/>
            </a:pPr>
            <a:r>
              <a:rPr lang="zh-CN" altLang="en-US" dirty="0"/>
              <a:t>对</a:t>
            </a:r>
            <a:r>
              <a:rPr lang="en-US" altLang="zh-CN" dirty="0"/>
              <a:t>t=T</a:t>
            </a:r>
            <a:r>
              <a:rPr lang="zh-CN" altLang="en-US" dirty="0"/>
              <a:t>到</a:t>
            </a:r>
            <a:r>
              <a:rPr lang="en-US" altLang="zh-CN" dirty="0"/>
              <a:t>1</a:t>
            </a:r>
            <a:r>
              <a:rPr lang="zh-CN" altLang="en-US" dirty="0"/>
              <a:t>顺序：用神经网络输出</a:t>
            </a:r>
            <a:r>
              <a:rPr lang="el-GR" altLang="zh-CN" dirty="0"/>
              <a:t>ϵ</a:t>
            </a:r>
            <a:r>
              <a:rPr lang="el-GR" altLang="zh-CN" baseline="-25000" dirty="0"/>
              <a:t>θ</a:t>
            </a:r>
            <a:r>
              <a:rPr lang="el-GR" altLang="zh-CN" dirty="0"/>
              <a:t>(</a:t>
            </a:r>
            <a:r>
              <a:rPr lang="en-US" altLang="zh-CN" dirty="0" err="1"/>
              <a:t>x</a:t>
            </a:r>
            <a:r>
              <a:rPr lang="en-US" altLang="zh-CN" baseline="-25000" dirty="0" err="1"/>
              <a:t>t</a:t>
            </a:r>
            <a:r>
              <a:rPr lang="en-US" altLang="zh-CN" dirty="0"/>
              <a:t>, t)</a:t>
            </a:r>
            <a:r>
              <a:rPr lang="zh-CN" altLang="en-US" dirty="0"/>
              <a:t>去掉部分噪声，得到</a:t>
            </a:r>
            <a:r>
              <a:rPr lang="en-US" altLang="zh-CN" dirty="0"/>
              <a:t>x</a:t>
            </a:r>
            <a:r>
              <a:rPr lang="en-US" altLang="zh-CN" baseline="-25000" dirty="0"/>
              <a:t>t-1</a:t>
            </a:r>
            <a:r>
              <a:rPr lang="zh-CN" altLang="en-US" dirty="0"/>
              <a:t>。</a:t>
            </a:r>
            <a:endParaRPr lang="en-US" altLang="zh-CN" dirty="0"/>
          </a:p>
          <a:p>
            <a:pPr marL="342900" lvl="2" indent="-342900">
              <a:buFont typeface="Arial" panose="020B0604020202020204" pitchFamily="34" charset="0"/>
              <a:buChar char="•"/>
            </a:pPr>
            <a:r>
              <a:rPr lang="zh-CN" altLang="en-US" dirty="0"/>
              <a:t>最终的</a:t>
            </a:r>
            <a:r>
              <a:rPr lang="en-US" altLang="zh-CN" dirty="0"/>
              <a:t>x</a:t>
            </a:r>
            <a:r>
              <a:rPr lang="en-US" altLang="zh-CN" baseline="-25000" dirty="0"/>
              <a:t>0</a:t>
            </a:r>
            <a:r>
              <a:rPr lang="zh-CN" altLang="en-US" dirty="0"/>
              <a:t>便是合成数据。</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2288" y="3608388"/>
            <a:ext cx="6276495" cy="30137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latin typeface="微软雅黑" panose="020B0503020204020204" pitchFamily="34" charset="-122"/>
                <a:ea typeface="微软雅黑" panose="020B0503020204020204" pitchFamily="34" charset="-122"/>
                <a:sym typeface="+mn-ea"/>
              </a:rPr>
              <a:t>GAN的思考与前景</a:t>
            </a:r>
            <a:endParaRPr lang="zh-CN" altLang="en-US" dirty="0"/>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sym typeface="+mn-ea"/>
              </a:rPr>
              <a:t>        </a:t>
            </a:r>
            <a:endParaRPr lang="zh-CN" altLang="en-US"/>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t>2.</a:t>
            </a:r>
            <a:r>
              <a:rPr lang="zh-CN" altLang="en-US" b="1" kern="0" dirty="0"/>
              <a:t>经典生成模型</a:t>
            </a:r>
            <a:endParaRPr lang="zh-CN" altLang="en-US" dirty="0">
              <a:solidFill>
                <a:schemeClr val="tx1"/>
              </a:solidFill>
            </a:endParaRPr>
          </a:p>
        </p:txBody>
      </p:sp>
      <p:sp>
        <p:nvSpPr>
          <p:cNvPr id="3" name="文本框 2"/>
          <p:cNvSpPr txBox="1"/>
          <p:nvPr/>
        </p:nvSpPr>
        <p:spPr>
          <a:xfrm>
            <a:off x="668338" y="1428905"/>
            <a:ext cx="6096000" cy="373820"/>
          </a:xfrm>
          <a:prstGeom prst="rect">
            <a:avLst/>
          </a:prstGeom>
          <a:noFill/>
        </p:spPr>
        <p:txBody>
          <a:bodyPr wrap="square">
            <a:spAutoFit/>
          </a:bodyPr>
          <a:lstStyle/>
          <a:p>
            <a:pPr algn="l">
              <a:lnSpc>
                <a:spcPts val="2100"/>
              </a:lnSpc>
              <a:spcBef>
                <a:spcPts val="1800"/>
              </a:spcBef>
              <a:spcAft>
                <a:spcPts val="600"/>
              </a:spcAft>
              <a:buNone/>
            </a:pPr>
            <a:r>
              <a:rPr lang="zh-CN" altLang="en-US" b="1" dirty="0"/>
              <a:t>扩散模型的主要类型</a:t>
            </a:r>
            <a:endParaRPr lang="en-US" altLang="zh-CN" sz="2400" b="1" i="0" dirty="0">
              <a:solidFill>
                <a:srgbClr val="4D4D4D"/>
              </a:solidFill>
              <a:effectLst/>
              <a:latin typeface="-apple-system"/>
            </a:endParaRPr>
          </a:p>
        </p:txBody>
      </p:sp>
      <p:sp>
        <p:nvSpPr>
          <p:cNvPr id="4" name="文本框 3"/>
          <p:cNvSpPr txBox="1"/>
          <p:nvPr/>
        </p:nvSpPr>
        <p:spPr>
          <a:xfrm>
            <a:off x="668338" y="2532875"/>
            <a:ext cx="10472628" cy="2677656"/>
          </a:xfrm>
          <a:prstGeom prst="rect">
            <a:avLst/>
          </a:prstGeom>
          <a:noFill/>
        </p:spPr>
        <p:txBody>
          <a:bodyPr wrap="square">
            <a:spAutoFit/>
          </a:bodyPr>
          <a:lstStyle/>
          <a:p>
            <a:pPr marL="800100" lvl="1" indent="-342900">
              <a:buFont typeface="Arial" panose="020B0604020202020204" pitchFamily="34" charset="0"/>
              <a:buChar char="•"/>
            </a:pPr>
            <a:r>
              <a:rPr lang="zh-CN" altLang="en-US" dirty="0"/>
              <a:t>DDPM: Ho等人提出的Denoising Diffusion Probabilistic Models，是最基础的范式；</a:t>
            </a:r>
            <a:endParaRPr lang="en-US" altLang="zh-CN" dirty="0"/>
          </a:p>
          <a:p>
            <a:pPr marL="800100" lvl="1" indent="-342900">
              <a:buFont typeface="Arial" panose="020B0604020202020204" pitchFamily="34" charset="0"/>
              <a:buChar char="•"/>
            </a:pPr>
            <a:r>
              <a:rPr lang="zh-CN" altLang="en-US" dirty="0"/>
              <a:t>LDM: Latent Diffusion Models，将扩散过程放到低维潜在空间，极大减少计算量；</a:t>
            </a:r>
            <a:endParaRPr lang="en-US" altLang="zh-CN" dirty="0"/>
          </a:p>
          <a:p>
            <a:pPr marL="800100" lvl="1" indent="-342900">
              <a:buFont typeface="Arial" panose="020B0604020202020204" pitchFamily="34" charset="0"/>
              <a:buChar char="•"/>
            </a:pPr>
            <a:r>
              <a:rPr lang="zh-CN" altLang="en-US" dirty="0"/>
              <a:t>DPM-Solver等：专注于加速生成的算法，减少迭代步数；</a:t>
            </a:r>
            <a:endParaRPr lang="en-US" altLang="zh-CN" dirty="0"/>
          </a:p>
          <a:p>
            <a:pPr marL="800100" lvl="1" indent="-342900">
              <a:buFont typeface="Arial" panose="020B0604020202020204" pitchFamily="34" charset="0"/>
              <a:buChar char="•"/>
            </a:pPr>
            <a:r>
              <a:rPr lang="zh-CN" altLang="en-US" dirty="0"/>
              <a:t>条件扩散：在网络输入额外条件，如文本、类标签等，实现可控生成（如Stable Diffusion）。</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b="1" kern="0" dirty="0">
                <a:latin typeface="Arial" panose="020B0604020202020204" pitchFamily="34" charset="0"/>
                <a:cs typeface="Arial" panose="020B0604020202020204" pitchFamily="34" charset="0"/>
              </a:rPr>
              <a:t>2.</a:t>
            </a:r>
            <a:r>
              <a:rPr lang="zh-CN" altLang="en-US" b="1" kern="0" dirty="0">
                <a:latin typeface="Arial" panose="020B0604020202020204" pitchFamily="34" charset="0"/>
                <a:cs typeface="Arial" panose="020B0604020202020204" pitchFamily="34" charset="0"/>
              </a:rPr>
              <a:t>经典生成模型</a:t>
            </a:r>
            <a:endParaRPr lang="zh-CN" altLang="en-US" dirty="0">
              <a:solidFill>
                <a:schemeClr val="tx1"/>
              </a:solidFill>
              <a:latin typeface="Arial" panose="020B0604020202020204" pitchFamily="34" charset="0"/>
              <a:cs typeface="Arial" panose="020B0604020202020204" pitchFamily="34" charset="0"/>
            </a:endParaRPr>
          </a:p>
        </p:txBody>
      </p:sp>
      <p:sp>
        <p:nvSpPr>
          <p:cNvPr id="3" name="文本框 2"/>
          <p:cNvSpPr txBox="1"/>
          <p:nvPr/>
        </p:nvSpPr>
        <p:spPr>
          <a:xfrm>
            <a:off x="668338" y="1428905"/>
            <a:ext cx="6096000" cy="373820"/>
          </a:xfrm>
          <a:prstGeom prst="rect">
            <a:avLst/>
          </a:prstGeom>
          <a:noFill/>
        </p:spPr>
        <p:txBody>
          <a:bodyPr wrap="square">
            <a:spAutoFit/>
          </a:bodyPr>
          <a:lstStyle/>
          <a:p>
            <a:pPr algn="l">
              <a:lnSpc>
                <a:spcPts val="2100"/>
              </a:lnSpc>
              <a:spcBef>
                <a:spcPts val="1800"/>
              </a:spcBef>
              <a:spcAft>
                <a:spcPts val="600"/>
              </a:spcAft>
              <a:buNone/>
            </a:pPr>
            <a:r>
              <a:rPr lang="zh-CN" altLang="en-US" b="1" i="0" dirty="0">
                <a:solidFill>
                  <a:srgbClr val="4F4F4F"/>
                </a:solidFill>
                <a:effectLst/>
                <a:cs typeface="Arial" panose="020B0604020202020204" pitchFamily="34" charset="0"/>
              </a:rPr>
              <a:t>与</a:t>
            </a:r>
            <a:r>
              <a:rPr lang="en-US" altLang="zh-CN" b="1" i="0" dirty="0">
                <a:solidFill>
                  <a:srgbClr val="4F4F4F"/>
                </a:solidFill>
                <a:effectLst/>
                <a:cs typeface="Arial" panose="020B0604020202020204" pitchFamily="34" charset="0"/>
              </a:rPr>
              <a:t>GAN/VAE</a:t>
            </a:r>
            <a:r>
              <a:rPr lang="zh-CN" altLang="en-US" b="1" i="0" dirty="0">
                <a:solidFill>
                  <a:srgbClr val="4F4F4F"/>
                </a:solidFill>
                <a:effectLst/>
                <a:cs typeface="Arial" panose="020B0604020202020204" pitchFamily="34" charset="0"/>
              </a:rPr>
              <a:t>相比</a:t>
            </a:r>
            <a:endParaRPr lang="en-US" altLang="zh-CN" sz="2400" b="1" i="0" dirty="0">
              <a:solidFill>
                <a:srgbClr val="4D4D4D"/>
              </a:solidFill>
              <a:effectLst/>
              <a:cs typeface="Arial" panose="020B0604020202020204" pitchFamily="34" charset="0"/>
            </a:endParaRPr>
          </a:p>
        </p:txBody>
      </p:sp>
      <p:graphicFrame>
        <p:nvGraphicFramePr>
          <p:cNvPr id="8" name="表格 7"/>
          <p:cNvGraphicFramePr>
            <a:graphicFrameLocks noGrp="1"/>
          </p:cNvGraphicFramePr>
          <p:nvPr/>
        </p:nvGraphicFramePr>
        <p:xfrm>
          <a:off x="1797268" y="2007074"/>
          <a:ext cx="8597464" cy="4414456"/>
        </p:xfrm>
        <a:graphic>
          <a:graphicData uri="http://schemas.openxmlformats.org/drawingml/2006/table">
            <a:tbl>
              <a:tblPr firstRow="1" firstCol="1" bandRow="1">
                <a:tableStyleId>{5940675A-B579-460E-94D1-54222C63F5DA}</a:tableStyleId>
              </a:tblPr>
              <a:tblGrid>
                <a:gridCol w="1713187"/>
                <a:gridCol w="2469931"/>
                <a:gridCol w="2522482"/>
                <a:gridCol w="1891864"/>
              </a:tblGrid>
              <a:tr h="483364">
                <a:tc>
                  <a:txBody>
                    <a:bodyPr/>
                    <a:lstStyle/>
                    <a:p>
                      <a:pPr algn="ctr">
                        <a:buNone/>
                      </a:pPr>
                      <a:r>
                        <a:rPr lang="zh-CN" sz="1600" b="1" kern="100" dirty="0">
                          <a:effectLst/>
                          <a:latin typeface="Arial" panose="020B0604020202020204" pitchFamily="34" charset="0"/>
                        </a:rPr>
                        <a:t>特征</a:t>
                      </a:r>
                      <a:endParaRPr lang="zh-CN" sz="1600" b="1"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1600" b="1" kern="100" dirty="0">
                          <a:effectLst/>
                          <a:latin typeface="Arial" panose="020B0604020202020204" pitchFamily="34" charset="0"/>
                          <a:cs typeface="Arial" panose="020B0604020202020204" pitchFamily="34" charset="0"/>
                        </a:rPr>
                        <a:t>扩散模型</a:t>
                      </a:r>
                      <a:r>
                        <a:rPr lang="en-US" sz="1600" b="1" kern="100" dirty="0">
                          <a:effectLst/>
                          <a:latin typeface="Arial" panose="020B0604020202020204" pitchFamily="34" charset="0"/>
                          <a:cs typeface="Arial" panose="020B0604020202020204" pitchFamily="34" charset="0"/>
                        </a:rPr>
                        <a:t>(DM) </a:t>
                      </a:r>
                      <a:endParaRPr lang="zh-CN" sz="1600" b="1" kern="100" dirty="0">
                        <a:effectLst/>
                        <a:latin typeface="Arial" panose="020B0604020202020204" pitchFamily="34" charset="0"/>
                        <a:ea typeface="等线" panose="02010600030101010101" charset="-122"/>
                        <a:cs typeface="Arial" panose="020B0604020202020204" pitchFamily="34" charset="0"/>
                      </a:endParaRPr>
                    </a:p>
                  </a:txBody>
                  <a:tcPr marL="68580" marR="68580" marT="0" marB="0" anchor="ctr"/>
                </a:tc>
                <a:tc>
                  <a:txBody>
                    <a:bodyPr/>
                    <a:lstStyle/>
                    <a:p>
                      <a:pPr algn="ctr">
                        <a:buNone/>
                      </a:pPr>
                      <a:r>
                        <a:rPr lang="en-US" sz="1600" b="1" kern="100">
                          <a:effectLst/>
                          <a:latin typeface="Arial" panose="020B0604020202020204" pitchFamily="34" charset="0"/>
                          <a:cs typeface="Arial" panose="020B0604020202020204" pitchFamily="34" charset="0"/>
                        </a:rPr>
                        <a:t>GAN</a:t>
                      </a:r>
                      <a:endParaRPr lang="en-US" sz="1600" b="1" kern="100">
                        <a:effectLst/>
                        <a:latin typeface="Arial" panose="020B0604020202020204" pitchFamily="34" charset="0"/>
                        <a:ea typeface="等线" panose="02010600030101010101" charset="-122"/>
                        <a:cs typeface="Arial" panose="020B0604020202020204" pitchFamily="34" charset="0"/>
                      </a:endParaRPr>
                    </a:p>
                  </a:txBody>
                  <a:tcPr marL="68580" marR="68580" marT="0" marB="0" anchor="ctr"/>
                </a:tc>
                <a:tc>
                  <a:txBody>
                    <a:bodyPr/>
                    <a:lstStyle/>
                    <a:p>
                      <a:pPr algn="ctr">
                        <a:buNone/>
                      </a:pPr>
                      <a:r>
                        <a:rPr lang="en-US" sz="1600" b="1" kern="100" dirty="0">
                          <a:effectLst/>
                          <a:latin typeface="Arial" panose="020B0604020202020204" pitchFamily="34" charset="0"/>
                          <a:cs typeface="Arial" panose="020B0604020202020204" pitchFamily="34" charset="0"/>
                        </a:rPr>
                        <a:t>VAE</a:t>
                      </a:r>
                      <a:endParaRPr lang="en-US" sz="1600" b="1" kern="100" dirty="0">
                        <a:effectLst/>
                        <a:latin typeface="Arial" panose="020B0604020202020204" pitchFamily="34" charset="0"/>
                        <a:ea typeface="等线" panose="02010600030101010101" charset="-122"/>
                        <a:cs typeface="Arial" panose="020B0604020202020204" pitchFamily="34" charset="0"/>
                      </a:endParaRPr>
                    </a:p>
                  </a:txBody>
                  <a:tcPr marL="68580" marR="68580" marT="0" marB="0" anchor="ctr"/>
                </a:tc>
              </a:tr>
              <a:tr h="760971">
                <a:tc>
                  <a:txBody>
                    <a:bodyPr/>
                    <a:lstStyle/>
                    <a:p>
                      <a:pPr algn="ctr">
                        <a:buNone/>
                      </a:pPr>
                      <a:r>
                        <a:rPr lang="zh-CN" sz="2000" kern="100" dirty="0">
                          <a:effectLst/>
                          <a:latin typeface="Arial" panose="020B0604020202020204" pitchFamily="34" charset="0"/>
                        </a:rPr>
                        <a:t>训练稳定性</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高，相对无模式崩溃</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低，易不稳定，模式崩溃</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中等，基于变分推断</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r>
              <a:tr h="1038579">
                <a:tc>
                  <a:txBody>
                    <a:bodyPr/>
                    <a:lstStyle/>
                    <a:p>
                      <a:pPr algn="ctr">
                        <a:lnSpc>
                          <a:spcPts val="1650"/>
                        </a:lnSpc>
                        <a:buNone/>
                      </a:pPr>
                      <a:r>
                        <a:rPr lang="zh-CN" sz="2000" kern="100" dirty="0">
                          <a:effectLst/>
                          <a:latin typeface="Arial" panose="020B0604020202020204" pitchFamily="34" charset="0"/>
                        </a:rPr>
                        <a:t>生成质量</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高，细节丰富</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高，但易出现模式缺失或崩溃</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一般较清晰度略逊</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r>
              <a:tr h="483364">
                <a:tc>
                  <a:txBody>
                    <a:bodyPr/>
                    <a:lstStyle/>
                    <a:p>
                      <a:pPr algn="ctr">
                        <a:lnSpc>
                          <a:spcPts val="1650"/>
                        </a:lnSpc>
                        <a:buNone/>
                      </a:pPr>
                      <a:r>
                        <a:rPr lang="zh-CN" sz="2000" kern="100" dirty="0">
                          <a:effectLst/>
                          <a:latin typeface="Arial" panose="020B0604020202020204" pitchFamily="34" charset="0"/>
                        </a:rPr>
                        <a:t>显式概率解释</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a:effectLst/>
                          <a:latin typeface="Arial" panose="020B0604020202020204" pitchFamily="34" charset="0"/>
                          <a:cs typeface="Arial" panose="020B0604020202020204" pitchFamily="34" charset="0"/>
                        </a:rPr>
                        <a:t>有，基于似然、</a:t>
                      </a:r>
                      <a:r>
                        <a:rPr lang="en-US" sz="2000" kern="100">
                          <a:effectLst/>
                          <a:latin typeface="Arial" panose="020B0604020202020204" pitchFamily="34" charset="0"/>
                          <a:cs typeface="Arial" panose="020B0604020202020204" pitchFamily="34" charset="0"/>
                        </a:rPr>
                        <a:t>KL</a:t>
                      </a:r>
                      <a:r>
                        <a:rPr lang="zh-CN" sz="2000" kern="100">
                          <a:effectLst/>
                          <a:latin typeface="Arial" panose="020B0604020202020204" pitchFamily="34" charset="0"/>
                          <a:cs typeface="Arial" panose="020B0604020202020204" pitchFamily="34" charset="0"/>
                        </a:rPr>
                        <a:t>散度</a:t>
                      </a:r>
                      <a:endParaRPr lang="zh-CN" sz="2000" kern="100">
                        <a:effectLst/>
                        <a:latin typeface="Arial" panose="020B0604020202020204" pitchFamily="34" charset="0"/>
                        <a:ea typeface="等线" panose="02010600030101010101" charset="-122"/>
                        <a:cs typeface="Arial" panose="020B0604020202020204" pitchFamily="34"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无显式似然</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cs typeface="Arial" panose="020B0604020202020204" pitchFamily="34" charset="0"/>
                        </a:rPr>
                        <a:t>有</a:t>
                      </a:r>
                      <a:r>
                        <a:rPr lang="en-US" sz="2000" kern="100" dirty="0">
                          <a:effectLst/>
                          <a:latin typeface="Arial" panose="020B0604020202020204" pitchFamily="34" charset="0"/>
                          <a:cs typeface="Arial" panose="020B0604020202020204" pitchFamily="34" charset="0"/>
                        </a:rPr>
                        <a:t>(ELBO)</a:t>
                      </a:r>
                      <a:endParaRPr lang="zh-CN" sz="2000" kern="100" dirty="0">
                        <a:effectLst/>
                        <a:latin typeface="Arial" panose="020B0604020202020204" pitchFamily="34" charset="0"/>
                        <a:ea typeface="等线" panose="02010600030101010101" charset="-122"/>
                        <a:cs typeface="Arial" panose="020B0604020202020204" pitchFamily="34" charset="0"/>
                      </a:endParaRPr>
                    </a:p>
                  </a:txBody>
                  <a:tcPr marL="68580" marR="68580" marT="0" marB="0" anchor="ctr"/>
                </a:tc>
              </a:tr>
              <a:tr h="760971">
                <a:tc>
                  <a:txBody>
                    <a:bodyPr/>
                    <a:lstStyle/>
                    <a:p>
                      <a:pPr algn="ctr">
                        <a:lnSpc>
                          <a:spcPts val="1650"/>
                        </a:lnSpc>
                        <a:buNone/>
                      </a:pPr>
                      <a:r>
                        <a:rPr lang="zh-CN" sz="2000" kern="100" dirty="0">
                          <a:effectLst/>
                          <a:latin typeface="Arial" panose="020B0604020202020204" pitchFamily="34" charset="0"/>
                        </a:rPr>
                        <a:t>推断速度</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a:effectLst/>
                          <a:latin typeface="Arial" panose="020B0604020202020204" pitchFamily="34" charset="0"/>
                        </a:rPr>
                        <a:t>慢，多步迭代</a:t>
                      </a:r>
                      <a:endParaRPr lang="zh-CN" sz="2000" kern="10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快，单次前向传递</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快，同上</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r>
              <a:tr h="760971">
                <a:tc>
                  <a:txBody>
                    <a:bodyPr/>
                    <a:lstStyle/>
                    <a:p>
                      <a:pPr algn="ctr">
                        <a:lnSpc>
                          <a:spcPts val="1650"/>
                        </a:lnSpc>
                        <a:buNone/>
                      </a:pPr>
                      <a:r>
                        <a:rPr lang="zh-CN" sz="2000" kern="100" dirty="0">
                          <a:effectLst/>
                          <a:latin typeface="Arial" panose="020B0604020202020204" pitchFamily="34" charset="0"/>
                        </a:rPr>
                        <a:t>多样性</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避免模式崩溃，样本多样</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lnSpc>
                          <a:spcPts val="1650"/>
                        </a:lnSpc>
                        <a:buNone/>
                      </a:pPr>
                      <a:r>
                        <a:rPr lang="zh-CN" sz="2000" kern="100" dirty="0">
                          <a:effectLst/>
                          <a:latin typeface="Arial" panose="020B0604020202020204" pitchFamily="34" charset="0"/>
                        </a:rPr>
                        <a:t>可能模式崩溃</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c>
                  <a:txBody>
                    <a:bodyPr/>
                    <a:lstStyle/>
                    <a:p>
                      <a:pPr algn="ctr">
                        <a:buNone/>
                      </a:pPr>
                      <a:r>
                        <a:rPr lang="zh-CN" sz="2000" kern="100" dirty="0">
                          <a:effectLst/>
                          <a:latin typeface="Arial" panose="020B0604020202020204" pitchFamily="34" charset="0"/>
                        </a:rPr>
                        <a:t>尚可</a:t>
                      </a:r>
                      <a:endParaRPr lang="zh-CN" sz="2000" kern="100" dirty="0">
                        <a:effectLst/>
                        <a:latin typeface="Arial" panose="020B0604020202020204" pitchFamily="34" charset="0"/>
                        <a:ea typeface="等线" panose="02010600030101010101"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endParaRPr lang="zh-CN" altLang="en-US" dirty="0">
              <a:solidFill>
                <a:schemeClr val="tx1"/>
              </a:solidFill>
            </a:endParaRPr>
          </a:p>
        </p:txBody>
      </p:sp>
      <p:sp>
        <p:nvSpPr>
          <p:cNvPr id="3" name="矩形 2"/>
          <p:cNvSpPr/>
          <p:nvPr/>
        </p:nvSpPr>
        <p:spPr>
          <a:xfrm>
            <a:off x="578009" y="1664365"/>
            <a:ext cx="10669111" cy="3415030"/>
          </a:xfrm>
          <a:prstGeom prst="rect">
            <a:avLst/>
          </a:prstGeom>
        </p:spPr>
        <p:txBody>
          <a:bodyPr wrap="square">
            <a:spAutoFit/>
          </a:bodyPr>
          <a:lstStyle/>
          <a:p>
            <a:pPr marL="514350" indent="-514350" algn="just">
              <a:lnSpc>
                <a:spcPct val="150000"/>
              </a:lnSpc>
              <a:spcAft>
                <a:spcPts val="0"/>
              </a:spcAft>
              <a:buFont typeface="+mj-lt"/>
              <a:buAutoNum type="arabicPeriod"/>
            </a:pPr>
            <a:r>
              <a:rPr lang="zh-CN" altLang="en-US" b="0" i="0" dirty="0">
                <a:solidFill>
                  <a:srgbClr val="000000"/>
                </a:solidFill>
                <a:effectLst/>
                <a:cs typeface="Arial" panose="020B0604020202020204" pitchFamily="34" charset="0"/>
              </a:rPr>
              <a:t>江苏师范大学，申亚博老师课件</a:t>
            </a:r>
            <a:endParaRPr lang="en-US" altLang="zh-CN" b="0" i="0" dirty="0">
              <a:solidFill>
                <a:srgbClr val="000000"/>
              </a:solidFill>
              <a:effectLst/>
              <a:cs typeface="Arial" panose="020B0604020202020204" pitchFamily="34" charset="0"/>
            </a:endParaRPr>
          </a:p>
          <a:p>
            <a:pPr marL="514350" indent="-514350" algn="just">
              <a:lnSpc>
                <a:spcPct val="150000"/>
              </a:lnSpc>
              <a:spcAft>
                <a:spcPts val="0"/>
              </a:spcAft>
              <a:buFont typeface="+mj-lt"/>
              <a:buAutoNum type="arabicPeriod"/>
            </a:pPr>
            <a:r>
              <a:rPr lang="en-US" altLang="zh-CN" dirty="0" err="1">
                <a:solidFill>
                  <a:srgbClr val="000000"/>
                </a:solidFill>
                <a:cs typeface="Arial" panose="020B0604020202020204" pitchFamily="34" charset="0"/>
              </a:rPr>
              <a:t>PyTorch</a:t>
            </a:r>
            <a:r>
              <a:rPr lang="zh-CN" altLang="zh-CN" dirty="0">
                <a:solidFill>
                  <a:srgbClr val="000000"/>
                </a:solidFill>
                <a:cs typeface="Arial" panose="020B0604020202020204" pitchFamily="34" charset="0"/>
              </a:rPr>
              <a:t>深度学习：基于</a:t>
            </a:r>
            <a:r>
              <a:rPr lang="en-US" altLang="zh-CN" dirty="0" err="1">
                <a:solidFill>
                  <a:srgbClr val="000000"/>
                </a:solidFill>
                <a:cs typeface="Arial" panose="020B0604020202020204" pitchFamily="34" charset="0"/>
              </a:rPr>
              <a:t>PyTorch</a:t>
            </a:r>
            <a:r>
              <a:rPr lang="zh-CN" altLang="zh-CN" dirty="0">
                <a:solidFill>
                  <a:srgbClr val="000000"/>
                </a:solidFill>
                <a:cs typeface="Arial" panose="020B0604020202020204" pitchFamily="34" charset="0"/>
              </a:rPr>
              <a:t>，机械工业出版社，吴茂贵等，</a:t>
            </a:r>
            <a:r>
              <a:rPr lang="en-US" altLang="zh-CN" dirty="0">
                <a:solidFill>
                  <a:srgbClr val="000000"/>
                </a:solidFill>
                <a:cs typeface="Arial" panose="020B0604020202020204" pitchFamily="34" charset="0"/>
              </a:rPr>
              <a:t>2019</a:t>
            </a:r>
            <a:r>
              <a:rPr lang="zh-CN" altLang="zh-CN" dirty="0">
                <a:solidFill>
                  <a:srgbClr val="000000"/>
                </a:solidFill>
                <a:cs typeface="Arial" panose="020B0604020202020204" pitchFamily="34" charset="0"/>
              </a:rPr>
              <a:t>年出版</a:t>
            </a:r>
            <a:endParaRPr lang="en-US" altLang="zh-CN" dirty="0">
              <a:solidFill>
                <a:srgbClr val="000000"/>
              </a:solidFill>
              <a:cs typeface="Arial" panose="020B0604020202020204" pitchFamily="34" charset="0"/>
            </a:endParaRPr>
          </a:p>
          <a:p>
            <a:pPr marL="514350" indent="-514350" algn="just">
              <a:lnSpc>
                <a:spcPct val="150000"/>
              </a:lnSpc>
              <a:spcAft>
                <a:spcPts val="0"/>
              </a:spcAft>
              <a:buFont typeface="+mj-lt"/>
              <a:buAutoNum type="arabicPeriod"/>
            </a:pPr>
            <a:r>
              <a:rPr lang="en-US" altLang="zh-CN" dirty="0">
                <a:solidFill>
                  <a:srgbClr val="000000"/>
                </a:solidFill>
                <a:cs typeface="Arial" panose="020B0604020202020204" pitchFamily="34" charset="0"/>
              </a:rPr>
              <a:t>Andrew Ng</a:t>
            </a:r>
            <a:r>
              <a:rPr lang="zh-CN" altLang="en-US" dirty="0">
                <a:solidFill>
                  <a:srgbClr val="000000"/>
                </a:solidFill>
                <a:cs typeface="Arial" panose="020B0604020202020204" pitchFamily="34" charset="0"/>
              </a:rPr>
              <a:t>，</a:t>
            </a:r>
            <a:r>
              <a:rPr lang="en-US" altLang="zh-CN" dirty="0">
                <a:solidFill>
                  <a:srgbClr val="000000"/>
                </a:solidFill>
                <a:cs typeface="Arial" panose="020B0604020202020204" pitchFamily="34" charset="0"/>
              </a:rPr>
              <a:t>http://www.deeplearning.ai</a:t>
            </a:r>
            <a:endParaRPr lang="en-US" altLang="zh-CN" dirty="0">
              <a:solidFill>
                <a:srgbClr val="000000"/>
              </a:solidFill>
              <a:cs typeface="Arial" panose="020B0604020202020204" pitchFamily="34" charset="0"/>
            </a:endParaRPr>
          </a:p>
          <a:p>
            <a:pPr marL="514350" indent="-514350" algn="just">
              <a:lnSpc>
                <a:spcPct val="150000"/>
              </a:lnSpc>
              <a:spcAft>
                <a:spcPts val="0"/>
              </a:spcAft>
              <a:buFont typeface="+mj-lt"/>
              <a:buAutoNum type="arabicPeriod"/>
            </a:pPr>
            <a:r>
              <a:rPr lang="en-US" altLang="zh-CN" dirty="0">
                <a:solidFill>
                  <a:srgbClr val="000000"/>
                </a:solidFill>
                <a:cs typeface="Arial" panose="020B0604020202020204" pitchFamily="34" charset="0"/>
              </a:rPr>
              <a:t>https://blog.csdn.net/qq_44648285/article/details/143316237</a:t>
            </a:r>
            <a:endParaRPr lang="en-US" altLang="zh-CN" dirty="0">
              <a:solidFill>
                <a:srgbClr val="000000"/>
              </a:solidFill>
              <a:cs typeface="Arial" panose="020B0604020202020204" pitchFamily="34" charset="0"/>
            </a:endParaRPr>
          </a:p>
          <a:p>
            <a:pPr marL="514350" indent="-514350" algn="just">
              <a:lnSpc>
                <a:spcPct val="150000"/>
              </a:lnSpc>
              <a:spcAft>
                <a:spcPts val="0"/>
              </a:spcAft>
              <a:buFont typeface="+mj-lt"/>
              <a:buAutoNum type="arabicPeriod"/>
            </a:pPr>
            <a:r>
              <a:rPr lang="en-US" altLang="zh-CN" dirty="0">
                <a:solidFill>
                  <a:srgbClr val="000000"/>
                </a:solidFill>
                <a:cs typeface="Arial" panose="020B0604020202020204" pitchFamily="34" charset="0"/>
              </a:rPr>
              <a:t>https://zhouyifan.net/2023/07/07/20230330-diffusion-model/</a:t>
            </a:r>
            <a:endParaRPr lang="en-US" altLang="zh-CN" kern="100" dirty="0">
              <a:ea typeface="+mj-ea"/>
              <a:cs typeface="Arial" panose="020B0604020202020204" pitchFamily="34" charset="0"/>
            </a:endParaRPr>
          </a:p>
        </p:txBody>
      </p:sp>
    </p:spTree>
  </p:cSld>
  <p:clrMapOvr>
    <a:masterClrMapping/>
  </p:clrMapOvr>
  <p:transition advTm="800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
        <p:nvSpPr>
          <p:cNvPr id="8" name="矩形 7"/>
          <p:cNvSpPr/>
          <p:nvPr/>
        </p:nvSpPr>
        <p:spPr>
          <a:xfrm>
            <a:off x="0" y="0"/>
            <a:ext cx="12192000" cy="6859270"/>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endParaRPr lang="zh-CN" altLang="en-US" sz="6600" b="1" dirty="0">
              <a:solidFill>
                <a:srgbClr val="4B649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68338" y="1821955"/>
            <a:ext cx="10829979" cy="3732432"/>
          </a:xfrm>
          <a:prstGeom prst="rect">
            <a:avLst/>
          </a:prstGeom>
        </p:spPr>
        <p:txBody>
          <a:bodyPr vert="horz" wrap="square" lIns="0" tIns="95885" rIns="0" bIns="0" rtlCol="0">
            <a:spAutoFit/>
          </a:bodyPr>
          <a:lstStyle/>
          <a:p>
            <a:pPr>
              <a:lnSpc>
                <a:spcPct val="150000"/>
              </a:lnSpc>
              <a:spcAft>
                <a:spcPts val="0"/>
              </a:spcAft>
              <a:buNone/>
            </a:pPr>
            <a:r>
              <a:rPr lang="zh-CN" altLang="en-US" sz="2000" b="0" i="0" dirty="0">
                <a:solidFill>
                  <a:srgbClr val="555555"/>
                </a:solidFill>
                <a:effectLst/>
                <a:latin typeface="Lato" panose="020F0502020204030203" pitchFamily="34" charset="0"/>
              </a:rPr>
              <a:t>神经网络模型是怎么生成图像的？</a:t>
            </a:r>
            <a:endParaRPr lang="en-US" altLang="zh-CN" sz="2000" b="0" i="0" dirty="0">
              <a:solidFill>
                <a:srgbClr val="555555"/>
              </a:solidFill>
              <a:effectLst/>
              <a:latin typeface="Lato" panose="020F0502020204030203" pitchFamily="34" charset="0"/>
            </a:endParaRPr>
          </a:p>
          <a:p>
            <a:pPr marL="342900" indent="-342900">
              <a:lnSpc>
                <a:spcPct val="150000"/>
              </a:lnSpc>
              <a:spcAft>
                <a:spcPts val="0"/>
              </a:spcAft>
              <a:buFont typeface="Arial" panose="020B0604020202020204" pitchFamily="34" charset="0"/>
              <a:buChar char="•"/>
            </a:pPr>
            <a:r>
              <a:rPr lang="zh-CN" altLang="en-US" sz="2000" b="0" i="0" dirty="0">
                <a:solidFill>
                  <a:srgbClr val="555555"/>
                </a:solidFill>
                <a:effectLst/>
                <a:latin typeface="Lato" panose="020F0502020204030203" pitchFamily="34" charset="0"/>
              </a:rPr>
              <a:t>为了生成丰富的图像，一个图像生成程序要根据随机数来生成图像。通常，这种随机数是一个满足标准正态分布的随机向量。这样，每次要生成新图像时，只需要从标准正态分布里随机生成一个向量并输入给程序就行了。</a:t>
            </a:r>
            <a:endParaRPr lang="zh-CN" altLang="en-US" sz="2000" b="0" i="0" dirty="0">
              <a:solidFill>
                <a:srgbClr val="555555"/>
              </a:solidFill>
              <a:effectLst/>
              <a:latin typeface="Lato" panose="020F0502020204030203" pitchFamily="34" charset="0"/>
            </a:endParaRPr>
          </a:p>
          <a:p>
            <a:pPr marL="342900" indent="-342900">
              <a:lnSpc>
                <a:spcPct val="150000"/>
              </a:lnSpc>
              <a:spcAft>
                <a:spcPts val="0"/>
              </a:spcAft>
              <a:buFont typeface="Arial" panose="020B0604020202020204" pitchFamily="34" charset="0"/>
              <a:buChar char="•"/>
            </a:pPr>
            <a:r>
              <a:rPr lang="zh-CN" altLang="en-US" sz="2000" b="0" i="0" dirty="0">
                <a:solidFill>
                  <a:srgbClr val="555555"/>
                </a:solidFill>
                <a:effectLst/>
                <a:latin typeface="Lato" panose="020F0502020204030203" pitchFamily="34" charset="0"/>
              </a:rPr>
              <a:t>而在</a:t>
            </a:r>
            <a:r>
              <a:rPr lang="en-US" altLang="zh-CN" sz="2000" b="0" i="0" dirty="0">
                <a:solidFill>
                  <a:srgbClr val="555555"/>
                </a:solidFill>
                <a:effectLst/>
                <a:latin typeface="Lato" panose="020F0502020204030203" pitchFamily="34" charset="0"/>
              </a:rPr>
              <a:t>AI</a:t>
            </a:r>
            <a:r>
              <a:rPr lang="zh-CN" altLang="en-US" sz="2000" b="0" i="0" dirty="0">
                <a:solidFill>
                  <a:srgbClr val="555555"/>
                </a:solidFill>
                <a:effectLst/>
                <a:latin typeface="Lato" panose="020F0502020204030203" pitchFamily="34" charset="0"/>
              </a:rPr>
              <a:t>绘画程序中，负责生成图像的是一个神经网络模型。神经网络需要从数据中学习。对于图像生成任务，神经网络的训练数据一般是一些同类型的图片。比如一个绘制人脸的神经网络会用人脸照片来训练。也就是说，神经网络会学习如何把一个随机向量映射成一张图片，并确保这个图片和训练集的图片是一类图片。</a:t>
            </a:r>
            <a:endParaRPr lang="zh-CN" altLang="en-US" sz="2100" dirty="0">
              <a:latin typeface="宋体" panose="02010600030101010101" pitchFamily="2" charset="-122"/>
              <a:cs typeface="宋体" panose="02010600030101010101" pitchFamily="2" charset="-122"/>
            </a:endParaRPr>
          </a:p>
        </p:txBody>
      </p:sp>
      <p:sp>
        <p:nvSpPr>
          <p:cNvPr id="7"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生成模型概述</a:t>
            </a:r>
            <a:endParaRPr lang="zh-CN" alt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生成模型概述</a:t>
            </a:r>
            <a:endParaRPr lang="zh-CN" altLang="en-US" dirty="0">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44800" y="3907477"/>
            <a:ext cx="6419850" cy="2714625"/>
          </a:xfrm>
          <a:prstGeom prst="rect">
            <a:avLst/>
          </a:prstGeom>
        </p:spPr>
      </p:pic>
      <p:sp>
        <p:nvSpPr>
          <p:cNvPr id="4" name="文本框 3"/>
          <p:cNvSpPr txBox="1"/>
          <p:nvPr/>
        </p:nvSpPr>
        <p:spPr>
          <a:xfrm>
            <a:off x="670500" y="1306105"/>
            <a:ext cx="10851000" cy="2806730"/>
          </a:xfrm>
          <a:prstGeom prst="rect">
            <a:avLst/>
          </a:prstGeom>
          <a:noFill/>
        </p:spPr>
        <p:txBody>
          <a:bodyPr wrap="square">
            <a:spAutoFit/>
          </a:bodyPr>
          <a:lstStyle/>
          <a:p>
            <a:pPr>
              <a:lnSpc>
                <a:spcPct val="150000"/>
              </a:lnSpc>
              <a:spcAft>
                <a:spcPts val="0"/>
              </a:spcAft>
              <a:buNone/>
            </a:pPr>
            <a:r>
              <a:rPr lang="zh-CN" altLang="en-US" sz="2000" b="0" i="0" dirty="0">
                <a:solidFill>
                  <a:srgbClr val="555555"/>
                </a:solidFill>
                <a:effectLst/>
                <a:latin typeface="Lato" panose="020F0502020204030203" pitchFamily="34" charset="0"/>
              </a:rPr>
              <a:t>        相比其他</a:t>
            </a:r>
            <a:r>
              <a:rPr lang="en-US" altLang="zh-CN" sz="2000" b="0" i="0" dirty="0">
                <a:solidFill>
                  <a:srgbClr val="555555"/>
                </a:solidFill>
                <a:effectLst/>
                <a:latin typeface="Lato" panose="020F0502020204030203" pitchFamily="34" charset="0"/>
              </a:rPr>
              <a:t>AI</a:t>
            </a:r>
            <a:r>
              <a:rPr lang="zh-CN" altLang="en-US" sz="2000" b="0" i="0" dirty="0">
                <a:solidFill>
                  <a:srgbClr val="555555"/>
                </a:solidFill>
                <a:effectLst/>
                <a:latin typeface="Lato" panose="020F0502020204030203" pitchFamily="34" charset="0"/>
              </a:rPr>
              <a:t>任务，图像生成任务对神经网络来说更加困难一点</a:t>
            </a:r>
            <a:r>
              <a:rPr lang="en-US" altLang="zh-CN" sz="2000" b="0" i="0" dirty="0">
                <a:solidFill>
                  <a:srgbClr val="555555"/>
                </a:solidFill>
                <a:effectLst/>
                <a:latin typeface="Lato" panose="020F0502020204030203" pitchFamily="34" charset="0"/>
              </a:rPr>
              <a:t>——</a:t>
            </a:r>
            <a:r>
              <a:rPr lang="zh-CN" altLang="en-US" sz="2000" b="0" i="0" dirty="0">
                <a:solidFill>
                  <a:srgbClr val="555555"/>
                </a:solidFill>
                <a:effectLst/>
                <a:latin typeface="Lato" panose="020F0502020204030203" pitchFamily="34" charset="0"/>
              </a:rPr>
              <a:t>图像生成任务缺乏有效的指导。在其他</a:t>
            </a:r>
            <a:r>
              <a:rPr lang="en-US" altLang="zh-CN" sz="2000" b="0" i="0" dirty="0">
                <a:solidFill>
                  <a:srgbClr val="555555"/>
                </a:solidFill>
                <a:effectLst/>
                <a:latin typeface="Lato" panose="020F0502020204030203" pitchFamily="34" charset="0"/>
              </a:rPr>
              <a:t>AI</a:t>
            </a:r>
            <a:r>
              <a:rPr lang="zh-CN" altLang="en-US" sz="2000" b="0" i="0" dirty="0">
                <a:solidFill>
                  <a:srgbClr val="555555"/>
                </a:solidFill>
                <a:effectLst/>
                <a:latin typeface="Lato" panose="020F0502020204030203" pitchFamily="34" charset="0"/>
              </a:rPr>
              <a:t>任务中，训练集本身会给出一个标准答案，指导</a:t>
            </a:r>
            <a:r>
              <a:rPr lang="en-US" altLang="zh-CN" sz="2000" b="0" i="0" dirty="0">
                <a:solidFill>
                  <a:srgbClr val="555555"/>
                </a:solidFill>
                <a:effectLst/>
                <a:latin typeface="Lato" panose="020F0502020204030203" pitchFamily="34" charset="0"/>
              </a:rPr>
              <a:t>AI</a:t>
            </a:r>
            <a:r>
              <a:rPr lang="zh-CN" altLang="en-US" sz="2000" b="0" i="0" dirty="0">
                <a:solidFill>
                  <a:srgbClr val="555555"/>
                </a:solidFill>
                <a:effectLst/>
                <a:latin typeface="Lato" panose="020F0502020204030203" pitchFamily="34" charset="0"/>
              </a:rPr>
              <a:t>的输出向标准答案靠拢。比如对于图像分类任务，训练集会给出每一幅图像的类别；对于人脸验证任务，训练集会给出两张人脸照片是不是同一个人；对于目标检测任务，训练集会给出目标的具体位置。然而，图像生成任务是没有标准答案的。图像生成数据集里只有一些同类型图片，却没有指导</a:t>
            </a:r>
            <a:r>
              <a:rPr lang="en-US" altLang="zh-CN" sz="2000" b="0" i="0" dirty="0">
                <a:solidFill>
                  <a:srgbClr val="555555"/>
                </a:solidFill>
                <a:effectLst/>
                <a:latin typeface="Lato" panose="020F0502020204030203" pitchFamily="34" charset="0"/>
              </a:rPr>
              <a:t>AI</a:t>
            </a:r>
            <a:r>
              <a:rPr lang="zh-CN" altLang="en-US" sz="2000" b="0" i="0" dirty="0">
                <a:solidFill>
                  <a:srgbClr val="555555"/>
                </a:solidFill>
                <a:effectLst/>
                <a:latin typeface="Lato" panose="020F0502020204030203" pitchFamily="34" charset="0"/>
              </a:rPr>
              <a:t>如何画得更好的信息。</a:t>
            </a:r>
            <a:endParaRPr lang="zh-CN" altLang="en-US" sz="2000" b="0" i="0" dirty="0">
              <a:solidFill>
                <a:srgbClr val="555555"/>
              </a:solidFill>
              <a:effectLst/>
              <a:latin typeface="Lato" panose="020F050202020403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68337" y="1767457"/>
            <a:ext cx="10829979" cy="4302125"/>
          </a:xfrm>
          <a:prstGeom prst="rect">
            <a:avLst/>
          </a:prstGeom>
        </p:spPr>
        <p:txBody>
          <a:bodyPr vert="horz" wrap="square" lIns="0" tIns="95885" rIns="0" bIns="0" rtlCol="0">
            <a:spAutoFit/>
          </a:bodyPr>
          <a:lstStyle/>
          <a:p>
            <a:pPr marL="285750" indent="-273685">
              <a:spcBef>
                <a:spcPts val="755"/>
              </a:spcBef>
              <a:buClr>
                <a:srgbClr val="0AD0D9"/>
              </a:buClr>
              <a:buSzPct val="94000"/>
              <a:buFont typeface="Wingdings 2" panose="05020102010507070707"/>
              <a:buChar char=""/>
              <a:tabLst>
                <a:tab pos="286385" algn="l"/>
              </a:tabLst>
            </a:pPr>
            <a:r>
              <a:rPr sz="2600" dirty="0" err="1">
                <a:latin typeface="宋体" panose="02010600030101010101" pitchFamily="2" charset="-122"/>
                <a:cs typeface="宋体" panose="02010600030101010101" pitchFamily="2" charset="-122"/>
              </a:rPr>
              <a:t>深度学习中常见</a:t>
            </a:r>
            <a:r>
              <a:rPr lang="zh-CN" altLang="en-US" sz="2600" dirty="0">
                <a:latin typeface="宋体" panose="02010600030101010101" pitchFamily="2" charset="-122"/>
                <a:cs typeface="宋体" panose="02010600030101010101" pitchFamily="2" charset="-122"/>
              </a:rPr>
              <a:t>的</a:t>
            </a:r>
            <a:r>
              <a:rPr sz="2600" dirty="0" err="1">
                <a:latin typeface="宋体" panose="02010600030101010101" pitchFamily="2" charset="-122"/>
                <a:cs typeface="宋体" panose="02010600030101010101" pitchFamily="2" charset="-122"/>
              </a:rPr>
              <a:t>生成模型</a:t>
            </a:r>
            <a:r>
              <a:rPr lang="zh-CN" altLang="en-US" sz="2600" dirty="0">
                <a:latin typeface="宋体" panose="02010600030101010101" pitchFamily="2" charset="-122"/>
                <a:cs typeface="宋体" panose="02010600030101010101" pitchFamily="2" charset="-122"/>
              </a:rPr>
              <a:t>：</a:t>
            </a:r>
            <a:endParaRPr sz="2600" dirty="0">
              <a:latin typeface="宋体" panose="02010600030101010101" pitchFamily="2" charset="-122"/>
              <a:cs typeface="宋体" panose="02010600030101010101" pitchFamily="2" charset="-122"/>
            </a:endParaRPr>
          </a:p>
          <a:p>
            <a:pPr marL="927100" lvl="1" indent="-247650">
              <a:spcBef>
                <a:spcPts val="525"/>
              </a:spcBef>
              <a:buClr>
                <a:srgbClr val="009DD9"/>
              </a:buClr>
              <a:buSzPct val="69000"/>
              <a:buFont typeface="Wingdings 2" panose="05020102010507070707"/>
              <a:buChar char=""/>
              <a:tabLst>
                <a:tab pos="927100" algn="l"/>
                <a:tab pos="927735" algn="l"/>
              </a:tabLst>
            </a:pPr>
            <a:r>
              <a:rPr sz="2100" dirty="0" err="1">
                <a:latin typeface="宋体" panose="02010600030101010101" pitchFamily="2" charset="-122"/>
                <a:cs typeface="宋体" panose="02010600030101010101" pitchFamily="2" charset="-122"/>
              </a:rPr>
              <a:t>自编码</a:t>
            </a:r>
            <a:r>
              <a:rPr lang="zh-CN" altLang="en-US" sz="2100" dirty="0">
                <a:latin typeface="宋体" panose="02010600030101010101" pitchFamily="2" charset="-122"/>
                <a:cs typeface="宋体" panose="02010600030101010101" pitchFamily="2" charset="-122"/>
              </a:rPr>
              <a:t>器</a:t>
            </a:r>
            <a:r>
              <a:rPr sz="2100" dirty="0">
                <a:latin typeface="宋体" panose="02010600030101010101" pitchFamily="2" charset="-122"/>
                <a:cs typeface="宋体" panose="02010600030101010101" pitchFamily="2" charset="-122"/>
              </a:rPr>
              <a:t>（</a:t>
            </a:r>
            <a:r>
              <a:rPr sz="2100" spc="-5" dirty="0">
                <a:latin typeface="Constantia" panose="02030602050306030303"/>
                <a:cs typeface="Constantia" panose="02030602050306030303"/>
              </a:rPr>
              <a:t>AE</a:t>
            </a:r>
            <a:r>
              <a:rPr sz="2100" spc="-10" dirty="0">
                <a:latin typeface="宋体" panose="02010600030101010101" pitchFamily="2" charset="-122"/>
                <a:cs typeface="宋体" panose="02010600030101010101" pitchFamily="2" charset="-122"/>
              </a:rPr>
              <a:t>）</a:t>
            </a:r>
            <a:endParaRPr lang="en-US" sz="2100" dirty="0">
              <a:latin typeface="宋体" panose="02010600030101010101" pitchFamily="2" charset="-122"/>
              <a:cs typeface="宋体" panose="02010600030101010101" pitchFamily="2" charset="-122"/>
            </a:endParaRPr>
          </a:p>
          <a:p>
            <a:pPr marL="1136650" lvl="2" indent="0">
              <a:spcBef>
                <a:spcPts val="525"/>
              </a:spcBef>
              <a:buClr>
                <a:srgbClr val="009DD9"/>
              </a:buClr>
              <a:buSzPct val="69000"/>
              <a:buFont typeface="Wingdings 2" panose="05020102010507070707"/>
              <a:buNone/>
              <a:tabLst>
                <a:tab pos="927100" algn="l"/>
                <a:tab pos="927735" algn="l"/>
              </a:tabLst>
            </a:pPr>
            <a:r>
              <a:rPr sz="2000" spc="5" dirty="0" err="1">
                <a:latin typeface="宋体" panose="02010600030101010101" pitchFamily="2" charset="-122"/>
                <a:cs typeface="宋体" panose="02010600030101010101" pitchFamily="2" charset="-122"/>
              </a:rPr>
              <a:t>其隐变量</a:t>
            </a:r>
            <a:r>
              <a:rPr sz="2000" dirty="0" err="1">
                <a:latin typeface="Constantia" panose="02030602050306030303"/>
                <a:cs typeface="Constantia" panose="02030602050306030303"/>
              </a:rPr>
              <a:t>z</a:t>
            </a:r>
            <a:r>
              <a:rPr sz="2000" spc="5" dirty="0" err="1">
                <a:latin typeface="宋体" panose="02010600030101010101" pitchFamily="2" charset="-122"/>
                <a:cs typeface="宋体" panose="02010600030101010101" pitchFamily="2" charset="-122"/>
              </a:rPr>
              <a:t>是一个单值</a:t>
            </a:r>
            <a:r>
              <a:rPr sz="2000" spc="-5" dirty="0" err="1">
                <a:latin typeface="宋体" panose="02010600030101010101" pitchFamily="2" charset="-122"/>
                <a:cs typeface="宋体" panose="02010600030101010101" pitchFamily="2" charset="-122"/>
              </a:rPr>
              <a:t>映</a:t>
            </a:r>
            <a:r>
              <a:rPr sz="2000" spc="5" dirty="0" err="1">
                <a:latin typeface="宋体" panose="02010600030101010101" pitchFamily="2" charset="-122"/>
                <a:cs typeface="宋体" panose="02010600030101010101" pitchFamily="2" charset="-122"/>
              </a:rPr>
              <a:t>射</a:t>
            </a:r>
            <a:r>
              <a:rPr sz="2000" spc="20" dirty="0" err="1">
                <a:latin typeface="宋体" panose="02010600030101010101" pitchFamily="2" charset="-122"/>
                <a:cs typeface="宋体" panose="02010600030101010101" pitchFamily="2" charset="-122"/>
              </a:rPr>
              <a:t>：</a:t>
            </a:r>
            <a:r>
              <a:rPr sz="2000" spc="-15" dirty="0" err="1">
                <a:latin typeface="Constantia" panose="02030602050306030303"/>
                <a:cs typeface="Constantia" panose="02030602050306030303"/>
              </a:rPr>
              <a:t>z</a:t>
            </a:r>
            <a:r>
              <a:rPr sz="2000" dirty="0">
                <a:latin typeface="Constantia" panose="02030602050306030303"/>
                <a:cs typeface="Constantia" panose="02030602050306030303"/>
              </a:rPr>
              <a:t>=f</a:t>
            </a:r>
            <a:r>
              <a:rPr sz="2000" spc="-10" dirty="0">
                <a:latin typeface="Constantia" panose="02030602050306030303"/>
                <a:cs typeface="Constantia" panose="02030602050306030303"/>
              </a:rPr>
              <a:t>(</a:t>
            </a:r>
            <a:r>
              <a:rPr sz="2000" dirty="0">
                <a:latin typeface="Constantia" panose="02030602050306030303"/>
                <a:cs typeface="Constantia" panose="02030602050306030303"/>
              </a:rPr>
              <a:t>x)</a:t>
            </a:r>
            <a:r>
              <a:rPr lang="zh-CN" altLang="en-US" sz="2000" dirty="0">
                <a:latin typeface="Constantia" panose="02030602050306030303"/>
                <a:cs typeface="Constantia" panose="02030602050306030303"/>
              </a:rPr>
              <a:t>；</a:t>
            </a:r>
            <a:endParaRPr sz="2000" dirty="0">
              <a:latin typeface="Constantia" panose="02030602050306030303"/>
              <a:cs typeface="Constantia" panose="02030602050306030303"/>
            </a:endParaRPr>
          </a:p>
          <a:p>
            <a:pPr marL="927100" lvl="1" indent="-247650">
              <a:spcBef>
                <a:spcPts val="500"/>
              </a:spcBef>
              <a:buClr>
                <a:srgbClr val="009DD9"/>
              </a:buClr>
              <a:buSzPct val="69000"/>
              <a:buFont typeface="Wingdings 2" panose="05020102010507070707"/>
              <a:buChar char=""/>
              <a:tabLst>
                <a:tab pos="927100" algn="l"/>
                <a:tab pos="927735" algn="l"/>
              </a:tabLst>
            </a:pPr>
            <a:r>
              <a:rPr sz="2100" dirty="0" err="1">
                <a:latin typeface="宋体" panose="02010600030101010101" pitchFamily="2" charset="-122"/>
                <a:cs typeface="宋体" panose="02010600030101010101" pitchFamily="2" charset="-122"/>
              </a:rPr>
              <a:t>变分自编码</a:t>
            </a:r>
            <a:r>
              <a:rPr lang="zh-CN" altLang="en-US" sz="2100" dirty="0">
                <a:latin typeface="宋体" panose="02010600030101010101" pitchFamily="2" charset="-122"/>
                <a:cs typeface="宋体" panose="02010600030101010101" pitchFamily="2" charset="-122"/>
              </a:rPr>
              <a:t>器</a:t>
            </a:r>
            <a:r>
              <a:rPr sz="2100" dirty="0">
                <a:latin typeface="宋体" panose="02010600030101010101" pitchFamily="2" charset="-122"/>
                <a:cs typeface="宋体" panose="02010600030101010101" pitchFamily="2" charset="-122"/>
              </a:rPr>
              <a:t>（</a:t>
            </a:r>
            <a:r>
              <a:rPr sz="2100" spc="-195" dirty="0">
                <a:latin typeface="Constantia" panose="02030602050306030303"/>
                <a:cs typeface="Constantia" panose="02030602050306030303"/>
              </a:rPr>
              <a:t>V</a:t>
            </a:r>
            <a:r>
              <a:rPr sz="2100" spc="-5" dirty="0">
                <a:latin typeface="Constantia" panose="02030602050306030303"/>
                <a:cs typeface="Constantia" panose="02030602050306030303"/>
              </a:rPr>
              <a:t>AE</a:t>
            </a:r>
            <a:r>
              <a:rPr sz="2100" spc="-10" dirty="0">
                <a:latin typeface="宋体" panose="02010600030101010101" pitchFamily="2" charset="-122"/>
                <a:cs typeface="宋体" panose="02010600030101010101" pitchFamily="2" charset="-122"/>
              </a:rPr>
              <a:t>）</a:t>
            </a:r>
            <a:endParaRPr lang="en-US" sz="2100" spc="-10" dirty="0">
              <a:latin typeface="宋体" panose="02010600030101010101" pitchFamily="2" charset="-122"/>
              <a:cs typeface="宋体" panose="02010600030101010101" pitchFamily="2" charset="-122"/>
            </a:endParaRPr>
          </a:p>
          <a:p>
            <a:pPr marL="1136650" lvl="2" indent="0">
              <a:spcBef>
                <a:spcPts val="500"/>
              </a:spcBef>
              <a:buClr>
                <a:srgbClr val="009DD9"/>
              </a:buClr>
              <a:buSzPct val="69000"/>
              <a:buFont typeface="Wingdings 2" panose="05020102010507070707"/>
              <a:buNone/>
              <a:tabLst>
                <a:tab pos="927100" algn="l"/>
                <a:tab pos="927735" algn="l"/>
              </a:tabLst>
            </a:pPr>
            <a:r>
              <a:rPr sz="2000" dirty="0" err="1">
                <a:latin typeface="宋体" panose="02010600030101010101" pitchFamily="2" charset="-122"/>
                <a:cs typeface="宋体" panose="02010600030101010101" pitchFamily="2" charset="-122"/>
              </a:rPr>
              <a:t>其隐变</a:t>
            </a:r>
            <a:r>
              <a:rPr sz="2000" spc="5" dirty="0" err="1">
                <a:latin typeface="宋体" panose="02010600030101010101" pitchFamily="2" charset="-122"/>
                <a:cs typeface="宋体" panose="02010600030101010101" pitchFamily="2" charset="-122"/>
              </a:rPr>
              <a:t>量</a:t>
            </a:r>
            <a:r>
              <a:rPr sz="2000" dirty="0" err="1">
                <a:latin typeface="Constantia" panose="02030602050306030303"/>
                <a:cs typeface="Constantia" panose="02030602050306030303"/>
              </a:rPr>
              <a:t>z</a:t>
            </a:r>
            <a:r>
              <a:rPr sz="2000" dirty="0" err="1">
                <a:latin typeface="宋体" panose="02010600030101010101" pitchFamily="2" charset="-122"/>
                <a:cs typeface="宋体" panose="02010600030101010101" pitchFamily="2" charset="-122"/>
              </a:rPr>
              <a:t>是一个</a:t>
            </a:r>
            <a:r>
              <a:rPr lang="zh-CN" altLang="en-US" sz="2000" dirty="0">
                <a:latin typeface="宋体" panose="02010600030101010101" pitchFamily="2" charset="-122"/>
                <a:cs typeface="宋体" panose="02010600030101010101" pitchFamily="2" charset="-122"/>
              </a:rPr>
              <a:t>正态</a:t>
            </a:r>
            <a:r>
              <a:rPr sz="2000" spc="-5" dirty="0" err="1">
                <a:latin typeface="宋体" panose="02010600030101010101" pitchFamily="2" charset="-122"/>
                <a:cs typeface="宋体" panose="02010600030101010101" pitchFamily="2" charset="-122"/>
              </a:rPr>
              <a:t>分</a:t>
            </a:r>
            <a:r>
              <a:rPr sz="2000" dirty="0" err="1">
                <a:latin typeface="宋体" panose="02010600030101010101" pitchFamily="2" charset="-122"/>
                <a:cs typeface="宋体" panose="02010600030101010101" pitchFamily="2" charset="-122"/>
              </a:rPr>
              <a:t>布的采</a:t>
            </a:r>
            <a:r>
              <a:rPr sz="2000" spc="-5" dirty="0" err="1">
                <a:latin typeface="宋体" panose="02010600030101010101" pitchFamily="2" charset="-122"/>
                <a:cs typeface="宋体" panose="02010600030101010101" pitchFamily="2" charset="-122"/>
              </a:rPr>
              <a:t>样</a:t>
            </a:r>
            <a:r>
              <a:rPr lang="zh-CN" altLang="en-US" sz="2000" spc="-5" dirty="0">
                <a:latin typeface="宋体" panose="02010600030101010101" pitchFamily="2" charset="-122"/>
                <a:cs typeface="宋体" panose="02010600030101010101" pitchFamily="2" charset="-122"/>
              </a:rPr>
              <a:t>；</a:t>
            </a:r>
            <a:endParaRPr sz="2000" dirty="0">
              <a:latin typeface="宋体" panose="02010600030101010101" pitchFamily="2" charset="-122"/>
              <a:cs typeface="宋体" panose="02010600030101010101" pitchFamily="2" charset="-122"/>
            </a:endParaRPr>
          </a:p>
          <a:p>
            <a:pPr marL="927100" lvl="1" indent="-247650">
              <a:spcBef>
                <a:spcPts val="505"/>
              </a:spcBef>
              <a:buClr>
                <a:srgbClr val="009DD9"/>
              </a:buClr>
              <a:buSzPct val="69000"/>
              <a:buFont typeface="Wingdings 2" panose="05020102010507070707"/>
              <a:buChar char=""/>
              <a:tabLst>
                <a:tab pos="927100" algn="l"/>
                <a:tab pos="927735" algn="l"/>
              </a:tabLst>
            </a:pPr>
            <a:r>
              <a:rPr sz="2100" dirty="0" err="1">
                <a:latin typeface="宋体" panose="02010600030101010101" pitchFamily="2" charset="-122"/>
                <a:cs typeface="宋体" panose="02010600030101010101" pitchFamily="2" charset="-122"/>
              </a:rPr>
              <a:t>生成对抗网络（</a:t>
            </a:r>
            <a:r>
              <a:rPr sz="2100" spc="-5" dirty="0" err="1">
                <a:latin typeface="Constantia" panose="02030602050306030303"/>
                <a:cs typeface="Constantia" panose="02030602050306030303"/>
              </a:rPr>
              <a:t>GA</a:t>
            </a:r>
            <a:r>
              <a:rPr sz="2100" dirty="0" err="1">
                <a:latin typeface="Constantia" panose="02030602050306030303"/>
                <a:cs typeface="Constantia" panose="02030602050306030303"/>
              </a:rPr>
              <a:t>N</a:t>
            </a:r>
            <a:r>
              <a:rPr lang="zh-CN" altLang="en-US" sz="2100" spc="-10" dirty="0">
                <a:latin typeface="宋体" panose="02010600030101010101" pitchFamily="2" charset="-122"/>
                <a:cs typeface="宋体" panose="02010600030101010101" pitchFamily="2" charset="-122"/>
              </a:rPr>
              <a:t>）</a:t>
            </a:r>
            <a:endParaRPr lang="en-US" altLang="zh-CN" sz="2100" spc="-10" dirty="0">
              <a:latin typeface="宋体" panose="02010600030101010101" pitchFamily="2" charset="-122"/>
              <a:cs typeface="宋体" panose="02010600030101010101" pitchFamily="2" charset="-122"/>
            </a:endParaRPr>
          </a:p>
          <a:p>
            <a:pPr marL="1136650" lvl="2" indent="0">
              <a:spcBef>
                <a:spcPts val="505"/>
              </a:spcBef>
              <a:buClr>
                <a:srgbClr val="009DD9"/>
              </a:buClr>
              <a:buSzPct val="69000"/>
              <a:buFont typeface="Wingdings 2" panose="05020102010507070707"/>
              <a:buNone/>
              <a:tabLst>
                <a:tab pos="927100" algn="l"/>
                <a:tab pos="927735" algn="l"/>
              </a:tabLst>
            </a:pPr>
            <a:r>
              <a:rPr lang="zh-CN" altLang="en-US" sz="2000" dirty="0">
                <a:latin typeface="宋体" panose="02010600030101010101" pitchFamily="2" charset="-122"/>
              </a:rPr>
              <a:t>包括两部分：生成器</a:t>
            </a:r>
            <a:r>
              <a:rPr lang="en-US" altLang="zh-CN" sz="2000" dirty="0">
                <a:latin typeface="宋体" panose="02010600030101010101" pitchFamily="2" charset="-122"/>
              </a:rPr>
              <a:t>(Generator)</a:t>
            </a:r>
            <a:r>
              <a:rPr lang="zh-CN" altLang="en-US" sz="2000" dirty="0">
                <a:latin typeface="宋体" panose="02010600030101010101" pitchFamily="2" charset="-122"/>
              </a:rPr>
              <a:t>和判别器</a:t>
            </a:r>
            <a:r>
              <a:rPr lang="en-US" altLang="zh-CN" sz="2000" dirty="0">
                <a:latin typeface="宋体" panose="02010600030101010101" pitchFamily="2" charset="-122"/>
              </a:rPr>
              <a:t>(Discriminator)</a:t>
            </a:r>
            <a:r>
              <a:rPr lang="zh-CN" altLang="en-US" sz="2000" dirty="0">
                <a:latin typeface="宋体" panose="02010600030101010101" pitchFamily="2" charset="-122"/>
              </a:rPr>
              <a:t>；</a:t>
            </a:r>
            <a:endParaRPr lang="en-US" altLang="zh-CN" sz="2000" dirty="0">
              <a:latin typeface="宋体" panose="02010600030101010101" pitchFamily="2" charset="-122"/>
            </a:endParaRPr>
          </a:p>
          <a:p>
            <a:pPr marL="927100" lvl="1" indent="-247650">
              <a:spcBef>
                <a:spcPts val="505"/>
              </a:spcBef>
              <a:buClr>
                <a:srgbClr val="009DD9"/>
              </a:buClr>
              <a:buSzPct val="69000"/>
              <a:buFont typeface="Wingdings 2" panose="05020102010507070707"/>
              <a:buChar char=""/>
              <a:tabLst>
                <a:tab pos="927100" algn="l"/>
                <a:tab pos="927735" algn="l"/>
              </a:tabLst>
            </a:pPr>
            <a:r>
              <a:rPr lang="zh-CN" altLang="en-US" sz="2100" dirty="0">
                <a:latin typeface="宋体" panose="02010600030101010101" pitchFamily="2" charset="-122"/>
                <a:cs typeface="宋体" panose="02010600030101010101" pitchFamily="2" charset="-122"/>
              </a:rPr>
              <a:t>扩散模型（</a:t>
            </a:r>
            <a:r>
              <a:rPr lang="en-US" altLang="zh-CN" sz="2100" dirty="0">
                <a:latin typeface="宋体" panose="02010600030101010101" pitchFamily="2" charset="-122"/>
                <a:cs typeface="宋体" panose="02010600030101010101" pitchFamily="2" charset="-122"/>
              </a:rPr>
              <a:t>DM</a:t>
            </a:r>
            <a:r>
              <a:rPr lang="zh-CN" altLang="en-US" sz="2100" spc="-10" dirty="0">
                <a:latin typeface="宋体" panose="02010600030101010101" pitchFamily="2" charset="-122"/>
                <a:cs typeface="宋体" panose="02010600030101010101" pitchFamily="2" charset="-122"/>
              </a:rPr>
              <a:t>）</a:t>
            </a:r>
            <a:endParaRPr lang="en-US" altLang="zh-CN" sz="2100" spc="-10" dirty="0">
              <a:latin typeface="宋体" panose="02010600030101010101" pitchFamily="2" charset="-122"/>
              <a:cs typeface="宋体" panose="02010600030101010101" pitchFamily="2" charset="-122"/>
            </a:endParaRPr>
          </a:p>
          <a:p>
            <a:pPr marL="1136650" lvl="2" indent="0">
              <a:spcBef>
                <a:spcPts val="505"/>
              </a:spcBef>
              <a:buClr>
                <a:srgbClr val="009DD9"/>
              </a:buClr>
              <a:buSzPct val="69000"/>
              <a:buFont typeface="Wingdings 2" panose="05020102010507070707"/>
              <a:buNone/>
              <a:tabLst>
                <a:tab pos="927100" algn="l"/>
                <a:tab pos="927735" algn="l"/>
              </a:tabLst>
            </a:pPr>
            <a:r>
              <a:rPr lang="zh-CN" altLang="en-US" sz="2000" dirty="0">
                <a:latin typeface="宋体" panose="02010600030101010101" pitchFamily="2" charset="-122"/>
              </a:rPr>
              <a:t>一种特殊的变分自编码器，</a:t>
            </a:r>
            <a:r>
              <a:rPr lang="zh-CN" altLang="en-US" sz="2000" dirty="0">
                <a:latin typeface="宋体" panose="02010600030101010101" pitchFamily="2" charset="-122"/>
                <a:cs typeface="宋体" panose="02010600030101010101" pitchFamily="2" charset="-122"/>
              </a:rPr>
              <a:t>其隐变</a:t>
            </a:r>
            <a:r>
              <a:rPr lang="zh-CN" altLang="en-US" sz="2000" spc="5" dirty="0">
                <a:latin typeface="宋体" panose="02010600030101010101" pitchFamily="2" charset="-122"/>
                <a:cs typeface="宋体" panose="02010600030101010101" pitchFamily="2" charset="-122"/>
              </a:rPr>
              <a:t>量</a:t>
            </a:r>
            <a:r>
              <a:rPr lang="en-US" altLang="zh-CN" sz="2000" dirty="0">
                <a:latin typeface="Constantia" panose="02030602050306030303"/>
                <a:cs typeface="Constantia" panose="02030602050306030303"/>
              </a:rPr>
              <a:t>z</a:t>
            </a:r>
            <a:r>
              <a:rPr lang="zh-CN" altLang="en-US" sz="2000" dirty="0">
                <a:latin typeface="Constantia" panose="02030602050306030303"/>
                <a:cs typeface="Constantia" panose="02030602050306030303"/>
              </a:rPr>
              <a:t>也</a:t>
            </a:r>
            <a:r>
              <a:rPr lang="zh-CN" altLang="en-US" sz="2000" dirty="0">
                <a:latin typeface="宋体" panose="02010600030101010101" pitchFamily="2" charset="-122"/>
                <a:cs typeface="宋体" panose="02010600030101010101" pitchFamily="2" charset="-122"/>
              </a:rPr>
              <a:t>是一个正态</a:t>
            </a:r>
            <a:r>
              <a:rPr lang="zh-CN" altLang="en-US" sz="2000" spc="-5" dirty="0">
                <a:latin typeface="宋体" panose="02010600030101010101" pitchFamily="2" charset="-122"/>
                <a:cs typeface="宋体" panose="02010600030101010101" pitchFamily="2" charset="-122"/>
              </a:rPr>
              <a:t>分</a:t>
            </a:r>
            <a:r>
              <a:rPr lang="zh-CN" altLang="en-US" sz="2000" dirty="0">
                <a:latin typeface="宋体" panose="02010600030101010101" pitchFamily="2" charset="-122"/>
                <a:cs typeface="宋体" panose="02010600030101010101" pitchFamily="2" charset="-122"/>
              </a:rPr>
              <a:t>布的采</a:t>
            </a:r>
            <a:r>
              <a:rPr lang="zh-CN" altLang="en-US" sz="2000" spc="-5" dirty="0">
                <a:latin typeface="宋体" panose="02010600030101010101" pitchFamily="2" charset="-122"/>
                <a:cs typeface="宋体" panose="02010600030101010101" pitchFamily="2" charset="-122"/>
              </a:rPr>
              <a:t>样</a:t>
            </a:r>
            <a:r>
              <a:rPr lang="zh-CN" altLang="en-US" sz="2000" dirty="0">
                <a:latin typeface="宋体" panose="02010600030101010101" pitchFamily="2" charset="-122"/>
              </a:rPr>
              <a:t>。</a:t>
            </a:r>
            <a:endParaRPr lang="zh-CN" altLang="en-US" sz="2000" dirty="0">
              <a:latin typeface="宋体" panose="02010600030101010101" pitchFamily="2" charset="-122"/>
            </a:endParaRPr>
          </a:p>
          <a:p>
            <a:pPr marL="1384300" lvl="2" indent="-247650">
              <a:spcBef>
                <a:spcPts val="505"/>
              </a:spcBef>
              <a:buClr>
                <a:srgbClr val="009DD9"/>
              </a:buClr>
              <a:buSzPct val="69000"/>
              <a:buFont typeface="Wingdings 2" panose="05020102010507070707"/>
              <a:buChar char=""/>
              <a:tabLst>
                <a:tab pos="927100" algn="l"/>
                <a:tab pos="927735" algn="l"/>
              </a:tabLst>
            </a:pPr>
            <a:endParaRPr lang="zh-CN" altLang="en-US" sz="2000" dirty="0">
              <a:latin typeface="宋体" panose="02010600030101010101" pitchFamily="2" charset="-122"/>
            </a:endParaRPr>
          </a:p>
          <a:p>
            <a:pPr marL="927100" lvl="1" indent="-247650">
              <a:spcBef>
                <a:spcPts val="505"/>
              </a:spcBef>
              <a:buClr>
                <a:srgbClr val="009DD9"/>
              </a:buClr>
              <a:buSzPct val="69000"/>
              <a:buFont typeface="Wingdings 2" panose="05020102010507070707"/>
              <a:buChar char=""/>
              <a:tabLst>
                <a:tab pos="927100" algn="l"/>
                <a:tab pos="927735" algn="l"/>
              </a:tabLst>
            </a:pPr>
            <a:endParaRPr sz="2100" dirty="0">
              <a:latin typeface="宋体" panose="02010600030101010101" pitchFamily="2" charset="-122"/>
              <a:cs typeface="宋体" panose="02010600030101010101" pitchFamily="2" charset="-122"/>
            </a:endParaRPr>
          </a:p>
        </p:txBody>
      </p:sp>
      <p:sp>
        <p:nvSpPr>
          <p:cNvPr id="7"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生成模型概述</a:t>
            </a:r>
            <a:endParaRPr lang="zh-CN" altLang="en-US"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直接连接符 12"/>
          <p:cNvSpPr>
            <a:spLocks noChangeShapeType="1"/>
          </p:cNvSpPr>
          <p:nvPr/>
        </p:nvSpPr>
        <p:spPr bwMode="auto">
          <a:xfrm flipH="1" flipV="1">
            <a:off x="11311255" y="-166052"/>
            <a:ext cx="1588" cy="792162"/>
          </a:xfrm>
          <a:prstGeom prst="line">
            <a:avLst/>
          </a:prstGeom>
          <a:noFill/>
          <a:ln w="28575">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6429" name="文本框 10"/>
          <p:cNvSpPr>
            <a:spLocks noChangeArrowheads="1"/>
          </p:cNvSpPr>
          <p:nvPr/>
        </p:nvSpPr>
        <p:spPr bwMode="auto">
          <a:xfrm>
            <a:off x="8028940" y="-83185"/>
            <a:ext cx="3209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800" b="1" dirty="0">
                <a:solidFill>
                  <a:schemeClr val="bg1"/>
                </a:solidFill>
                <a:ea typeface="微软雅黑" panose="020B0503020204020204" pitchFamily="34" charset="-122"/>
                <a:cs typeface="Arial" panose="020B0604020202020204" pitchFamily="34" charset="0"/>
                <a:sym typeface="+mn-ea"/>
              </a:rPr>
              <a:t>GAN的思考与前景</a:t>
            </a:r>
            <a:endParaRPr lang="zh-CN" altLang="en-US" sz="2800" b="1" dirty="0">
              <a:solidFill>
                <a:schemeClr val="bg1"/>
              </a:solidFill>
              <a:ea typeface="微软雅黑" panose="020B0503020204020204" pitchFamily="34" charset="-122"/>
              <a:cs typeface="Arial" panose="020B0604020202020204" pitchFamily="34" charset="0"/>
              <a:sym typeface="+mn-ea"/>
            </a:endParaRPr>
          </a:p>
        </p:txBody>
      </p:sp>
      <p:sp>
        <p:nvSpPr>
          <p:cNvPr id="5" name="文本框 4"/>
          <p:cNvSpPr txBox="1"/>
          <p:nvPr/>
        </p:nvSpPr>
        <p:spPr>
          <a:xfrm>
            <a:off x="711835" y="1993900"/>
            <a:ext cx="10407015" cy="2813206"/>
          </a:xfrm>
          <a:prstGeom prst="rect">
            <a:avLst/>
          </a:prstGeom>
          <a:noFill/>
        </p:spPr>
        <p:txBody>
          <a:bodyPr wrap="square" rtlCol="0">
            <a:spAutoFit/>
          </a:bodyPr>
          <a:lstStyle/>
          <a:p>
            <a:pPr marL="800100" lvl="1" indent="-342900" fontAlgn="auto">
              <a:lnSpc>
                <a:spcPct val="150000"/>
              </a:lnSpc>
              <a:buFont typeface="Arial" panose="020B0604020202020204" pitchFamily="34" charset="0"/>
              <a:buChar char="•"/>
            </a:pPr>
            <a:r>
              <a:rPr lang="zh-CN" altLang="en-US" sz="2000" dirty="0">
                <a:solidFill>
                  <a:srgbClr val="000000"/>
                </a:solidFill>
                <a:ea typeface="微软雅黑" panose="020B0503020204020204" pitchFamily="34" charset="-122"/>
                <a:cs typeface="Arial" panose="020B0604020202020204" pitchFamily="34" charset="0"/>
              </a:rPr>
              <a:t>数据增强：</a:t>
            </a:r>
            <a:r>
              <a:rPr lang="zh-CN" altLang="en-US" sz="2000" dirty="0">
                <a:solidFill>
                  <a:srgbClr val="4D4D4D"/>
                </a:solidFill>
                <a:cs typeface="Arial" panose="020B0604020202020204" pitchFamily="34" charset="0"/>
              </a:rPr>
              <a:t>利用生成模型来扩展训练数据。</a:t>
            </a:r>
            <a:endParaRPr lang="en-US" altLang="zh-CN" sz="2000" dirty="0">
              <a:solidFill>
                <a:srgbClr val="4D4D4D"/>
              </a:solidFill>
              <a:cs typeface="Arial" panose="020B0604020202020204" pitchFamily="34" charset="0"/>
            </a:endParaRPr>
          </a:p>
          <a:p>
            <a:pPr marL="800100" lvl="1" indent="-342900" fontAlgn="auto">
              <a:lnSpc>
                <a:spcPct val="150000"/>
              </a:lnSpc>
              <a:buFont typeface="Arial" panose="020B0604020202020204" pitchFamily="34" charset="0"/>
              <a:buChar char="•"/>
            </a:pPr>
            <a:r>
              <a:rPr lang="zh-CN" altLang="en-US" sz="2000" dirty="0">
                <a:solidFill>
                  <a:srgbClr val="4D4D4D"/>
                </a:solidFill>
                <a:cs typeface="Arial" panose="020B0604020202020204" pitchFamily="34" charset="0"/>
              </a:rPr>
              <a:t>文本到图像：如</a:t>
            </a:r>
            <a:r>
              <a:rPr lang="en-US" altLang="zh-CN" sz="2000" dirty="0">
                <a:solidFill>
                  <a:srgbClr val="4D4D4D"/>
                </a:solidFill>
                <a:cs typeface="Arial" panose="020B0604020202020204" pitchFamily="34" charset="0"/>
              </a:rPr>
              <a:t>Stable Diffusion</a:t>
            </a:r>
            <a:r>
              <a:rPr lang="zh-CN" altLang="en-US" sz="2000" dirty="0">
                <a:solidFill>
                  <a:srgbClr val="4D4D4D"/>
                </a:solidFill>
                <a:cs typeface="Arial" panose="020B0604020202020204" pitchFamily="34" charset="0"/>
              </a:rPr>
              <a:t>，在文本提示下生成多样且细节丰富的图像；</a:t>
            </a:r>
            <a:endParaRPr lang="en-US" altLang="zh-CN" sz="2000" dirty="0">
              <a:solidFill>
                <a:srgbClr val="4D4D4D"/>
              </a:solidFill>
              <a:cs typeface="Arial" panose="020B0604020202020204" pitchFamily="34" charset="0"/>
            </a:endParaRPr>
          </a:p>
          <a:p>
            <a:pPr marL="800100" lvl="1" indent="-342900" eaLnBrk="1" hangingPunct="1">
              <a:lnSpc>
                <a:spcPct val="150000"/>
              </a:lnSpc>
              <a:buFont typeface="Arial" panose="020B0604020202020204" pitchFamily="34" charset="0"/>
              <a:buChar char="•"/>
            </a:pPr>
            <a:r>
              <a:rPr lang="zh-CN" altLang="en-US" sz="2000" dirty="0">
                <a:solidFill>
                  <a:srgbClr val="4D4D4D"/>
                </a:solidFill>
                <a:cs typeface="Arial" panose="020B0604020202020204" pitchFamily="34" charset="0"/>
              </a:rPr>
              <a:t>图像修复、超分辨率：可用逆向扩散去除局部噪声</a:t>
            </a:r>
            <a:r>
              <a:rPr lang="en-US" altLang="zh-CN" sz="2000" dirty="0">
                <a:solidFill>
                  <a:srgbClr val="4D4D4D"/>
                </a:solidFill>
                <a:cs typeface="Arial" panose="020B0604020202020204" pitchFamily="34" charset="0"/>
              </a:rPr>
              <a:t>/</a:t>
            </a:r>
            <a:r>
              <a:rPr lang="zh-CN" altLang="en-US" sz="2000" dirty="0">
                <a:solidFill>
                  <a:srgbClr val="4D4D4D"/>
                </a:solidFill>
                <a:cs typeface="Arial" panose="020B0604020202020204" pitchFamily="34" charset="0"/>
              </a:rPr>
              <a:t>模糊并恢复细节；</a:t>
            </a:r>
            <a:endParaRPr lang="en-US" altLang="zh-CN" sz="2000" dirty="0">
              <a:solidFill>
                <a:srgbClr val="4D4D4D"/>
              </a:solidFill>
              <a:cs typeface="Arial" panose="020B0604020202020204" pitchFamily="34" charset="0"/>
            </a:endParaRPr>
          </a:p>
          <a:p>
            <a:pPr marL="800100" lvl="1" indent="-342900" eaLnBrk="1" hangingPunct="1">
              <a:lnSpc>
                <a:spcPct val="150000"/>
              </a:lnSpc>
              <a:buFont typeface="Arial" panose="020B0604020202020204" pitchFamily="34" charset="0"/>
              <a:buChar char="•"/>
            </a:pPr>
            <a:r>
              <a:rPr lang="zh-CN" altLang="en-US" sz="2000" dirty="0">
                <a:solidFill>
                  <a:srgbClr val="4D4D4D"/>
                </a:solidFill>
                <a:cs typeface="Arial" panose="020B0604020202020204" pitchFamily="34" charset="0"/>
              </a:rPr>
              <a:t>医学成像：</a:t>
            </a:r>
            <a:r>
              <a:rPr lang="en-US" altLang="zh-CN" sz="2000" dirty="0">
                <a:solidFill>
                  <a:srgbClr val="4D4D4D"/>
                </a:solidFill>
                <a:cs typeface="Arial" panose="020B0604020202020204" pitchFamily="34" charset="0"/>
              </a:rPr>
              <a:t>MRI</a:t>
            </a:r>
            <a:r>
              <a:rPr lang="zh-CN" altLang="en-US" sz="2000" dirty="0">
                <a:solidFill>
                  <a:srgbClr val="4D4D4D"/>
                </a:solidFill>
                <a:cs typeface="Arial" panose="020B0604020202020204" pitchFamily="34" charset="0"/>
              </a:rPr>
              <a:t>、</a:t>
            </a:r>
            <a:r>
              <a:rPr lang="en-US" altLang="zh-CN" sz="2000" dirty="0">
                <a:solidFill>
                  <a:srgbClr val="4D4D4D"/>
                </a:solidFill>
                <a:cs typeface="Arial" panose="020B0604020202020204" pitchFamily="34" charset="0"/>
              </a:rPr>
              <a:t>CT</a:t>
            </a:r>
            <a:r>
              <a:rPr lang="zh-CN" altLang="en-US" sz="2000" dirty="0">
                <a:solidFill>
                  <a:srgbClr val="4D4D4D"/>
                </a:solidFill>
                <a:cs typeface="Arial" panose="020B0604020202020204" pitchFamily="34" charset="0"/>
              </a:rPr>
              <a:t>重建；减少扫描时间；</a:t>
            </a:r>
            <a:endParaRPr lang="en-US" altLang="zh-CN" sz="2000" dirty="0">
              <a:solidFill>
                <a:srgbClr val="4D4D4D"/>
              </a:solidFill>
              <a:cs typeface="Arial" panose="020B0604020202020204" pitchFamily="34" charset="0"/>
            </a:endParaRPr>
          </a:p>
          <a:p>
            <a:pPr marL="800100" lvl="1" indent="-342900" eaLnBrk="1" hangingPunct="1">
              <a:lnSpc>
                <a:spcPct val="150000"/>
              </a:lnSpc>
              <a:buFont typeface="Arial" panose="020B0604020202020204" pitchFamily="34" charset="0"/>
              <a:buChar char="•"/>
            </a:pPr>
            <a:r>
              <a:rPr lang="zh-CN" altLang="en-US" sz="2000" b="0" i="0" dirty="0">
                <a:solidFill>
                  <a:srgbClr val="4D4D4D"/>
                </a:solidFill>
                <a:effectLst/>
                <a:cs typeface="Arial" panose="020B0604020202020204" pitchFamily="34" charset="0"/>
              </a:rPr>
              <a:t>音频</a:t>
            </a:r>
            <a:r>
              <a:rPr lang="en-US" altLang="zh-CN" sz="2000" b="0" i="0" dirty="0">
                <a:solidFill>
                  <a:srgbClr val="4D4D4D"/>
                </a:solidFill>
                <a:effectLst/>
                <a:cs typeface="Arial" panose="020B0604020202020204" pitchFamily="34" charset="0"/>
              </a:rPr>
              <a:t>/</a:t>
            </a:r>
            <a:r>
              <a:rPr lang="zh-CN" altLang="en-US" sz="2000" b="0" i="0" dirty="0">
                <a:solidFill>
                  <a:srgbClr val="4D4D4D"/>
                </a:solidFill>
                <a:effectLst/>
                <a:cs typeface="Arial" panose="020B0604020202020204" pitchFamily="34" charset="0"/>
              </a:rPr>
              <a:t>语音：</a:t>
            </a:r>
            <a:r>
              <a:rPr lang="en-US" altLang="zh-CN" sz="2000" b="0" i="0" dirty="0">
                <a:solidFill>
                  <a:srgbClr val="4D4D4D"/>
                </a:solidFill>
                <a:effectLst/>
                <a:cs typeface="Arial" panose="020B0604020202020204" pitchFamily="34" charset="0"/>
              </a:rPr>
              <a:t>Text-to-Speech</a:t>
            </a:r>
            <a:r>
              <a:rPr lang="zh-CN" altLang="en-US" sz="2000" b="0" i="0" dirty="0">
                <a:solidFill>
                  <a:srgbClr val="4D4D4D"/>
                </a:solidFill>
                <a:effectLst/>
                <a:cs typeface="Arial" panose="020B0604020202020204" pitchFamily="34" charset="0"/>
              </a:rPr>
              <a:t>或音频去噪，多步过程显著提升合成质量；</a:t>
            </a:r>
            <a:endParaRPr lang="en-US" altLang="zh-CN" sz="2000" b="0" i="0" dirty="0">
              <a:solidFill>
                <a:srgbClr val="4D4D4D"/>
              </a:solidFill>
              <a:effectLst/>
              <a:cs typeface="Arial" panose="020B0604020202020204" pitchFamily="34" charset="0"/>
            </a:endParaRPr>
          </a:p>
          <a:p>
            <a:pPr marL="800100" lvl="1" indent="-342900" eaLnBrk="1" hangingPunct="1">
              <a:lnSpc>
                <a:spcPct val="150000"/>
              </a:lnSpc>
              <a:buFont typeface="Arial" panose="020B0604020202020204" pitchFamily="34" charset="0"/>
              <a:buChar char="•"/>
            </a:pPr>
            <a:r>
              <a:rPr lang="zh-CN" altLang="en-US" sz="2000" b="0" i="0" dirty="0">
                <a:solidFill>
                  <a:srgbClr val="4D4D4D"/>
                </a:solidFill>
                <a:effectLst/>
                <a:cs typeface="Arial" panose="020B0604020202020204" pitchFamily="34" charset="0"/>
              </a:rPr>
              <a:t>多模态生成：联合文本、图像、音频等信息进行跨模态合成。</a:t>
            </a:r>
            <a:endParaRPr lang="zh-CN" altLang="en-US" sz="2000" b="0" i="0" dirty="0">
              <a:solidFill>
                <a:srgbClr val="4D4D4D"/>
              </a:solidFill>
              <a:effectLst/>
              <a:cs typeface="Arial" panose="020B0604020202020204" pitchFamily="34" charset="0"/>
            </a:endParaRPr>
          </a:p>
        </p:txBody>
      </p:sp>
      <p:sp>
        <p:nvSpPr>
          <p:cNvPr id="6" name="文本框 5"/>
          <p:cNvSpPr txBox="1"/>
          <p:nvPr/>
        </p:nvSpPr>
        <p:spPr>
          <a:xfrm>
            <a:off x="6677025" y="3409234"/>
            <a:ext cx="690880" cy="368300"/>
          </a:xfrm>
          <a:prstGeom prst="rect">
            <a:avLst/>
          </a:prstGeom>
          <a:noFill/>
        </p:spPr>
        <p:txBody>
          <a:bodyPr wrap="none" rtlCol="0" anchor="t">
            <a:spAutoFit/>
          </a:bodyPr>
          <a:lstStyle/>
          <a:p>
            <a:r>
              <a:rPr lang="en-US" altLang="zh-CN">
                <a:cs typeface="Arial" panose="020B0604020202020204" pitchFamily="34" charset="0"/>
                <a:sym typeface="+mn-ea"/>
              </a:rPr>
              <a:t>        </a:t>
            </a:r>
            <a:endParaRPr lang="en-US" altLang="zh-CN">
              <a:cs typeface="Arial" panose="020B0604020202020204" pitchFamily="34" charset="0"/>
              <a:sym typeface="+mn-ea"/>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a:t>
            </a:r>
            <a:r>
              <a:rPr lang="zh-CN" altLang="en-US" dirty="0">
                <a:solidFill>
                  <a:schemeClr val="tx1"/>
                </a:solidFill>
                <a:sym typeface="+mn-ea"/>
              </a:rPr>
              <a:t>生成模型概述</a:t>
            </a:r>
            <a:endParaRPr lang="zh-CN" altLang="en-US" dirty="0">
              <a:solidFill>
                <a:schemeClr val="tx1"/>
              </a:solidFill>
              <a:latin typeface="Arial" panose="020B0604020202020204" pitchFamily="34" charset="0"/>
              <a:cs typeface="Arial" panose="020B0604020202020204" pitchFamily="34" charset="0"/>
            </a:endParaRPr>
          </a:p>
        </p:txBody>
      </p:sp>
      <p:sp>
        <p:nvSpPr>
          <p:cNvPr id="2" name="文本框 1"/>
          <p:cNvSpPr txBox="1"/>
          <p:nvPr/>
        </p:nvSpPr>
        <p:spPr>
          <a:xfrm>
            <a:off x="668655" y="1435100"/>
            <a:ext cx="2863850" cy="491490"/>
          </a:xfrm>
          <a:prstGeom prst="rect">
            <a:avLst/>
          </a:prstGeom>
          <a:noFill/>
        </p:spPr>
        <p:txBody>
          <a:bodyPr wrap="square" rtlCol="0" anchor="t">
            <a:spAutoFit/>
          </a:bodyPr>
          <a:p>
            <a:pPr algn="l">
              <a:buClrTx/>
              <a:buSzTx/>
              <a:buFontTx/>
            </a:pPr>
            <a:r>
              <a:rPr sz="2600" b="1" dirty="0" err="1">
                <a:latin typeface="宋体" panose="02010600030101010101" pitchFamily="2" charset="-122"/>
                <a:sym typeface="+mn-ea"/>
              </a:rPr>
              <a:t>生成模型应用</a:t>
            </a:r>
            <a:endParaRPr sz="2600" b="1" dirty="0" err="1">
              <a:latin typeface="宋体" panose="02010600030101010101" pitchFamily="2"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6"/>
          <p:cNvSpPr/>
          <p:nvPr/>
        </p:nvSpPr>
        <p:spPr>
          <a:xfrm>
            <a:off x="2444437" y="284997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5" name="TextBox 6"/>
          <p:cNvSpPr txBox="1">
            <a:spLocks noChangeArrowheads="1"/>
          </p:cNvSpPr>
          <p:nvPr/>
        </p:nvSpPr>
        <p:spPr bwMode="auto">
          <a:xfrm>
            <a:off x="2675753" y="2073708"/>
            <a:ext cx="421903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zh-CN" altLang="en-US" sz="3600" dirty="0">
                <a:latin typeface="Impact" panose="020B0806030902050204" pitchFamily="34" charset="0"/>
                <a:ea typeface="微软雅黑" panose="020B0503020204020204" pitchFamily="34" charset="-122"/>
              </a:rPr>
              <a:t>生成模型概述</a:t>
            </a:r>
            <a:endParaRPr lang="zh-CN" altLang="en-US" sz="3600" dirty="0">
              <a:latin typeface="微软雅黑" panose="020B0503020204020204" pitchFamily="34" charset="-122"/>
              <a:ea typeface="微软雅黑" panose="020B0503020204020204" pitchFamily="34" charset="-122"/>
            </a:endParaRPr>
          </a:p>
        </p:txBody>
      </p: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经典生成模型</a:t>
            </a:r>
            <a:endParaRPr lang="zh-CN" altLang="en-US" dirty="0">
              <a:solidFill>
                <a:schemeClr val="tx1"/>
              </a:solidFill>
            </a:endParaRPr>
          </a:p>
        </p:txBody>
      </p:sp>
      <p:sp>
        <p:nvSpPr>
          <p:cNvPr id="7" name="TextBox 10"/>
          <p:cNvSpPr txBox="1">
            <a:spLocks noChangeArrowheads="1"/>
          </p:cNvSpPr>
          <p:nvPr/>
        </p:nvSpPr>
        <p:spPr bwMode="auto">
          <a:xfrm>
            <a:off x="2691627" y="2900795"/>
            <a:ext cx="377223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经典生成模型</a:t>
            </a:r>
            <a:r>
              <a:rPr lang="en-US" altLang="zh-CN" sz="3600" b="1" dirty="0">
                <a:solidFill>
                  <a:schemeClr val="bg1"/>
                </a:solidFill>
                <a:latin typeface="宋体" panose="02010600030101010101" pitchFamily="2" charset="-122"/>
              </a:rPr>
              <a:t> </a:t>
            </a:r>
            <a:endParaRPr lang="zh-CN" altLang="en-US" sz="36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1" cstate="print"/>
          <a:stretch>
            <a:fillRect/>
          </a:stretch>
        </p:blipFill>
        <p:spPr>
          <a:xfrm>
            <a:off x="2346441" y="1809345"/>
            <a:ext cx="7634138" cy="3929974"/>
          </a:xfrm>
          <a:prstGeom prst="rect">
            <a:avLst/>
          </a:prstGeom>
        </p:spPr>
      </p:pic>
      <p:sp>
        <p:nvSpPr>
          <p:cNvPr id="4" name="object 4"/>
          <p:cNvSpPr txBox="1"/>
          <p:nvPr/>
        </p:nvSpPr>
        <p:spPr>
          <a:xfrm>
            <a:off x="710494" y="1442416"/>
            <a:ext cx="3105785" cy="413385"/>
          </a:xfrm>
          <a:prstGeom prst="rect">
            <a:avLst/>
          </a:prstGeom>
        </p:spPr>
        <p:txBody>
          <a:bodyPr vert="horz" wrap="square" lIns="0" tIns="13335" rIns="0" bIns="0" rtlCol="0">
            <a:spAutoFit/>
          </a:bodyPr>
          <a:lstStyle/>
          <a:p>
            <a:pPr marL="12700">
              <a:spcBef>
                <a:spcPts val="105"/>
              </a:spcBef>
            </a:pPr>
            <a:r>
              <a:rPr sz="2600" b="1" dirty="0" err="1">
                <a:latin typeface="宋体" panose="02010600030101010101" pitchFamily="2" charset="-122"/>
              </a:rPr>
              <a:t>自编码</a:t>
            </a:r>
            <a:r>
              <a:rPr lang="zh-CN" altLang="en-US" sz="2600" b="1" dirty="0">
                <a:latin typeface="宋体" panose="02010600030101010101" pitchFamily="2" charset="-122"/>
              </a:rPr>
              <a:t>器</a:t>
            </a:r>
            <a:r>
              <a:rPr lang="en-US" sz="2600" b="1" dirty="0">
                <a:latin typeface="宋体" panose="02010600030101010101" pitchFamily="2" charset="-122"/>
              </a:rPr>
              <a:t>(</a:t>
            </a:r>
            <a:r>
              <a:rPr sz="2600" b="1" dirty="0">
                <a:latin typeface="宋体" panose="02010600030101010101" pitchFamily="2" charset="-122"/>
              </a:rPr>
              <a:t>AE</a:t>
            </a:r>
            <a:r>
              <a:rPr lang="en-US" sz="2600" b="1" dirty="0">
                <a:latin typeface="宋体" panose="02010600030101010101" pitchFamily="2" charset="-122"/>
              </a:rPr>
              <a:t>)</a:t>
            </a:r>
            <a:endParaRPr sz="2600" dirty="0">
              <a:latin typeface="宋体" panose="02010600030101010101" pitchFamily="2" charset="-122"/>
              <a:cs typeface="宋体" panose="02010600030101010101" pitchFamily="2" charset="-122"/>
            </a:endParaRPr>
          </a:p>
        </p:txBody>
      </p:sp>
      <p:sp>
        <p:nvSpPr>
          <p:cNvPr id="2" name="Rectangle 2"/>
          <p:cNvSpPr txBox="1">
            <a:spLocks noChangeArrowheads="1"/>
          </p:cNvSpPr>
          <p:nvPr/>
        </p:nvSpPr>
        <p:spPr bwMode="auto">
          <a:xfrm>
            <a:off x="668338" y="297830"/>
            <a:ext cx="115236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ctr" rtl="0" eaLnBrk="0" fontAlgn="base" hangingPunct="0">
              <a:spcBef>
                <a:spcPct val="0"/>
              </a:spcBef>
              <a:spcAft>
                <a:spcPct val="0"/>
              </a:spcAft>
              <a:defRPr sz="3600" b="0" i="0">
                <a:solidFill>
                  <a:schemeClr val="tx1"/>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b="1" kern="0" dirty="0"/>
              <a:t>2.</a:t>
            </a:r>
            <a:r>
              <a:rPr lang="zh-CN" altLang="en-US" b="1" kern="0" dirty="0"/>
              <a:t>经典生成模型</a:t>
            </a:r>
            <a:endParaRPr lang="zh-CN" altLang="en-US" b="1" kern="0"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7874</Words>
  <Application>WPS 演示</Application>
  <PresentationFormat>宽屏</PresentationFormat>
  <Paragraphs>457</Paragraphs>
  <Slides>36</Slides>
  <Notes>15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36</vt:i4>
      </vt:variant>
    </vt:vector>
  </HeadingPairs>
  <TitlesOfParts>
    <vt:vector size="55" baseType="lpstr">
      <vt:lpstr>Arial</vt:lpstr>
      <vt:lpstr>宋体</vt:lpstr>
      <vt:lpstr>Wingdings</vt:lpstr>
      <vt:lpstr>微软雅黑</vt:lpstr>
      <vt:lpstr>Constantia</vt:lpstr>
      <vt:lpstr>等线</vt:lpstr>
      <vt:lpstr>Impact</vt:lpstr>
      <vt:lpstr>Lato</vt:lpstr>
      <vt:lpstr>Calibri</vt:lpstr>
      <vt:lpstr>Times New Roman</vt:lpstr>
      <vt:lpstr>Wingdings 2</vt:lpstr>
      <vt:lpstr>Cambria Math</vt:lpstr>
      <vt:lpstr>Arial Unicode MS</vt:lpstr>
      <vt:lpstr>Agency FB</vt:lpstr>
      <vt:lpstr>MS Mincho</vt:lpstr>
      <vt:lpstr>Segoe Print</vt:lpstr>
      <vt:lpstr>-apple-system</vt:lpstr>
      <vt:lpstr>PingFang SC</vt:lpstr>
      <vt:lpstr>默认设计模板</vt:lpstr>
      <vt:lpstr>深度学习-生成模型  </vt:lpstr>
      <vt:lpstr>本章目录</vt:lpstr>
      <vt:lpstr>1.生成模型概述</vt:lpstr>
      <vt:lpstr>1.生成模型概述</vt:lpstr>
      <vt:lpstr>1.生成模型概述</vt:lpstr>
      <vt:lpstr>1.生成模型概述</vt:lpstr>
      <vt:lpstr>1.生成模型概述</vt:lpstr>
      <vt:lpstr>2.经典生成模型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2.经典生成模型</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黄海广</dc:creator>
  <cp:lastModifiedBy>廖远</cp:lastModifiedBy>
  <cp:revision>3508</cp:revision>
  <cp:lastPrinted>2018-06-09T17:02:00Z</cp:lastPrinted>
  <dcterms:created xsi:type="dcterms:W3CDTF">2016-05-18T20:32:00Z</dcterms:created>
  <dcterms:modified xsi:type="dcterms:W3CDTF">2025-09-03T01:50:52Z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C059DF600E174AD4977DE462C21714C1_12</vt:lpwstr>
  </property>
</Properties>
</file>